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0"/>
  </p:notesMasterIdLst>
  <p:sldIdLst>
    <p:sldId id="256" r:id="rId3"/>
    <p:sldId id="258" r:id="rId4"/>
    <p:sldId id="259" r:id="rId5"/>
    <p:sldId id="260" r:id="rId6"/>
    <p:sldId id="351" r:id="rId7"/>
    <p:sldId id="265" r:id="rId8"/>
    <p:sldId id="353" r:id="rId9"/>
    <p:sldId id="266" r:id="rId10"/>
    <p:sldId id="267" r:id="rId11"/>
    <p:sldId id="286" r:id="rId12"/>
    <p:sldId id="287" r:id="rId13"/>
    <p:sldId id="288" r:id="rId14"/>
    <p:sldId id="289" r:id="rId15"/>
    <p:sldId id="290" r:id="rId16"/>
    <p:sldId id="300" r:id="rId17"/>
    <p:sldId id="301" r:id="rId18"/>
    <p:sldId id="302" r:id="rId19"/>
    <p:sldId id="303" r:id="rId20"/>
    <p:sldId id="305" r:id="rId21"/>
    <p:sldId id="306" r:id="rId22"/>
    <p:sldId id="307" r:id="rId23"/>
    <p:sldId id="308" r:id="rId24"/>
    <p:sldId id="269" r:id="rId25"/>
    <p:sldId id="313" r:id="rId26"/>
    <p:sldId id="270" r:id="rId27"/>
    <p:sldId id="319" r:id="rId28"/>
    <p:sldId id="320" r:id="rId29"/>
    <p:sldId id="314" r:id="rId30"/>
    <p:sldId id="271" r:id="rId31"/>
    <p:sldId id="336" r:id="rId32"/>
    <p:sldId id="337" r:id="rId33"/>
    <p:sldId id="345" r:id="rId34"/>
    <p:sldId id="346" r:id="rId35"/>
    <p:sldId id="347" r:id="rId36"/>
    <p:sldId id="348" r:id="rId37"/>
    <p:sldId id="349" r:id="rId38"/>
    <p:sldId id="350" r:id="rId39"/>
    <p:sldId id="272" r:id="rId40"/>
    <p:sldId id="273" r:id="rId41"/>
    <p:sldId id="309" r:id="rId42"/>
    <p:sldId id="310" r:id="rId43"/>
    <p:sldId id="312" r:id="rId44"/>
    <p:sldId id="275" r:id="rId45"/>
    <p:sldId id="311" r:id="rId46"/>
    <p:sldId id="277" r:id="rId47"/>
    <p:sldId id="281" r:id="rId48"/>
    <p:sldId id="282" r:id="rId4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83B3"/>
    <a:srgbClr val="AED569"/>
    <a:srgbClr val="C6E195"/>
    <a:srgbClr val="008080"/>
    <a:srgbClr val="D9F2F1"/>
    <a:srgbClr val="30918B"/>
    <a:srgbClr val="41C0B8"/>
    <a:srgbClr val="3D4EB1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91217" autoAdjust="0"/>
  </p:normalViewPr>
  <p:slideViewPr>
    <p:cSldViewPr snapToGrid="0" snapToObjects="1">
      <p:cViewPr varScale="1">
        <p:scale>
          <a:sx n="78" d="100"/>
          <a:sy n="78" d="100"/>
        </p:scale>
        <p:origin x="14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624C55-CFA2-45F8-A9AA-815EBEC3B6FF}" type="doc">
      <dgm:prSet loTypeId="urn:microsoft.com/office/officeart/2005/8/layout/process2" loCatId="process" qsTypeId="urn:microsoft.com/office/officeart/2005/8/quickstyle/simple4" qsCatId="simple" csTypeId="urn:microsoft.com/office/officeart/2005/8/colors/accent1_4" csCatId="accent1" phldr="1"/>
      <dgm:spPr/>
    </dgm:pt>
    <dgm:pt modelId="{1DAA668A-893D-4BDE-B2A6-65B2FE240C19}">
      <dgm:prSet phldrT="[文字]" custT="1"/>
      <dgm:spPr/>
      <dgm:t>
        <a:bodyPr/>
        <a:lstStyle/>
        <a:p>
          <a:r>
            <a:rPr lang="zh-TW" altLang="en-US" sz="2600" dirty="0">
              <a:latin typeface="微軟正黑體" panose="020B0604030504040204" pitchFamily="34" charset="-120"/>
              <a:ea typeface="微軟正黑體" panose="020B0604030504040204" pitchFamily="34" charset="-120"/>
            </a:rPr>
            <a:t>蒐集資料</a:t>
          </a:r>
        </a:p>
      </dgm:t>
    </dgm:pt>
    <dgm:pt modelId="{E60298A7-A852-49EF-A6C8-BEA933F342E6}" type="parTrans" cxnId="{002F0F35-8736-48A3-8CCA-69B8BD3F15F4}">
      <dgm:prSet/>
      <dgm:spPr/>
      <dgm:t>
        <a:bodyPr/>
        <a:lstStyle/>
        <a:p>
          <a:endParaRPr lang="zh-TW" altLang="en-US"/>
        </a:p>
      </dgm:t>
    </dgm:pt>
    <dgm:pt modelId="{2E47FE2F-15D8-45B6-A89F-B1B2EDC8655A}" type="sibTrans" cxnId="{002F0F35-8736-48A3-8CCA-69B8BD3F15F4}">
      <dgm:prSet/>
      <dgm:spPr/>
      <dgm:t>
        <a:bodyPr/>
        <a:lstStyle/>
        <a:p>
          <a:endParaRPr lang="zh-TW" altLang="en-US"/>
        </a:p>
      </dgm:t>
    </dgm:pt>
    <dgm:pt modelId="{36EB9978-354A-4E1B-B32A-16CF305A6C7E}">
      <dgm:prSet phldrT="[文字]" custT="1"/>
      <dgm:spPr/>
      <dgm:t>
        <a:bodyPr/>
        <a:lstStyle/>
        <a:p>
          <a:r>
            <a:rPr lang="zh-TW" altLang="en-US" sz="2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數據整理</a:t>
          </a:r>
        </a:p>
      </dgm:t>
    </dgm:pt>
    <dgm:pt modelId="{3D58EBC3-D783-496A-BC6E-7575F66E1E41}" type="parTrans" cxnId="{4DA76B0E-2BAA-4632-B76A-940E0A1D4432}">
      <dgm:prSet/>
      <dgm:spPr/>
      <dgm:t>
        <a:bodyPr/>
        <a:lstStyle/>
        <a:p>
          <a:endParaRPr lang="zh-TW" altLang="en-US"/>
        </a:p>
      </dgm:t>
    </dgm:pt>
    <dgm:pt modelId="{AF435DCD-6B06-4BC4-A047-6325010D4D17}" type="sibTrans" cxnId="{4DA76B0E-2BAA-4632-B76A-940E0A1D4432}">
      <dgm:prSet/>
      <dgm:spPr/>
      <dgm:t>
        <a:bodyPr/>
        <a:lstStyle/>
        <a:p>
          <a:endParaRPr lang="zh-TW" altLang="en-US"/>
        </a:p>
      </dgm:t>
    </dgm:pt>
    <dgm:pt modelId="{3873482F-3B42-4E51-8C39-382D0F094764}">
      <dgm:prSet phldrT="[文字]" custT="1"/>
      <dgm:spPr/>
      <dgm:t>
        <a:bodyPr/>
        <a:lstStyle/>
        <a:p>
          <a:r>
            <a:rPr lang="zh-TW" altLang="en-US" sz="26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選取解釋變數</a:t>
          </a:r>
        </a:p>
      </dgm:t>
    </dgm:pt>
    <dgm:pt modelId="{306BB74E-52FB-4796-AD8A-82161DC6F6F3}" type="parTrans" cxnId="{871220B4-F5C3-4AFC-8950-265351D5BB91}">
      <dgm:prSet/>
      <dgm:spPr/>
      <dgm:t>
        <a:bodyPr/>
        <a:lstStyle/>
        <a:p>
          <a:endParaRPr lang="zh-TW" altLang="en-US"/>
        </a:p>
      </dgm:t>
    </dgm:pt>
    <dgm:pt modelId="{03F6A16D-0A96-4F95-AAE6-36E39FEFE689}" type="sibTrans" cxnId="{871220B4-F5C3-4AFC-8950-265351D5BB91}">
      <dgm:prSet/>
      <dgm:spPr/>
      <dgm:t>
        <a:bodyPr/>
        <a:lstStyle/>
        <a:p>
          <a:endParaRPr lang="zh-TW" altLang="en-US"/>
        </a:p>
      </dgm:t>
    </dgm:pt>
    <dgm:pt modelId="{F67FEBFE-AD75-4CD7-9604-7286C4FCD44A}">
      <dgm:prSet phldrT="[文字]" custT="1"/>
      <dgm:spPr/>
      <dgm:t>
        <a:bodyPr/>
        <a:lstStyle/>
        <a:p>
          <a:r>
            <a:rPr lang="zh-TW" altLang="en-US" sz="2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基本資料分析</a:t>
          </a:r>
        </a:p>
      </dgm:t>
    </dgm:pt>
    <dgm:pt modelId="{06CC5353-4337-448D-B9BC-6D4611EC571C}" type="parTrans" cxnId="{9D49E924-EC85-4077-93E4-6FC5CB00A0E6}">
      <dgm:prSet/>
      <dgm:spPr/>
      <dgm:t>
        <a:bodyPr/>
        <a:lstStyle/>
        <a:p>
          <a:endParaRPr lang="zh-TW" altLang="en-US"/>
        </a:p>
      </dgm:t>
    </dgm:pt>
    <dgm:pt modelId="{8E17F814-3747-4EE7-9FD9-6009C93E8777}" type="sibTrans" cxnId="{9D49E924-EC85-4077-93E4-6FC5CB00A0E6}">
      <dgm:prSet/>
      <dgm:spPr/>
      <dgm:t>
        <a:bodyPr/>
        <a:lstStyle/>
        <a:p>
          <a:endParaRPr lang="zh-TW" altLang="en-US"/>
        </a:p>
      </dgm:t>
    </dgm:pt>
    <dgm:pt modelId="{F2014147-6BD3-4C8C-87B4-6E1F28EA4012}">
      <dgm:prSet phldrT="[文字]" custT="1"/>
      <dgm:spPr/>
      <dgm:t>
        <a:bodyPr/>
        <a:lstStyle/>
        <a:p>
          <a:r>
            <a:rPr lang="zh-TW" altLang="en-US" sz="2600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建立原始</a:t>
          </a:r>
          <a:r>
            <a:rPr lang="zh-TW" altLang="en-US" sz="2600" b="0" dirty="0">
              <a:latin typeface="微軟正黑體" panose="020B0604030504040204" pitchFamily="34" charset="-120"/>
              <a:ea typeface="微軟正黑體" panose="020B0604030504040204" pitchFamily="34" charset="-120"/>
            </a:rPr>
            <a:t>迴</a:t>
          </a:r>
          <a:r>
            <a:rPr lang="zh-TW" altLang="en-US" sz="2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歸模型</a:t>
          </a:r>
        </a:p>
      </dgm:t>
    </dgm:pt>
    <dgm:pt modelId="{19655C3B-227F-4AB6-9D6B-93A6BF31A5D8}" type="parTrans" cxnId="{5F686D27-4C95-47D5-9275-1D39870AB2CB}">
      <dgm:prSet/>
      <dgm:spPr/>
      <dgm:t>
        <a:bodyPr/>
        <a:lstStyle/>
        <a:p>
          <a:endParaRPr lang="zh-TW" altLang="en-US"/>
        </a:p>
      </dgm:t>
    </dgm:pt>
    <dgm:pt modelId="{0B94571A-98A5-4E5B-B55F-DA9132DD737A}" type="sibTrans" cxnId="{5F686D27-4C95-47D5-9275-1D39870AB2CB}">
      <dgm:prSet/>
      <dgm:spPr/>
      <dgm:t>
        <a:bodyPr/>
        <a:lstStyle/>
        <a:p>
          <a:endParaRPr lang="zh-TW" altLang="en-US"/>
        </a:p>
      </dgm:t>
    </dgm:pt>
    <dgm:pt modelId="{83B5AA3E-4099-430F-9711-B601DE7A0278}">
      <dgm:prSet phldrT="[文字]" custT="1"/>
      <dgm:spPr/>
      <dgm:t>
        <a:bodyPr/>
        <a:lstStyle/>
        <a:p>
          <a:r>
            <a:rPr lang="zh-TW" altLang="en-US" sz="2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殘差分析與模型診斷</a:t>
          </a:r>
        </a:p>
      </dgm:t>
    </dgm:pt>
    <dgm:pt modelId="{EABFF301-5B23-45B3-B0FC-FA2E957B7991}" type="parTrans" cxnId="{0AE4FAC0-337C-4DEC-93B6-DBD57D2F0055}">
      <dgm:prSet/>
      <dgm:spPr/>
      <dgm:t>
        <a:bodyPr/>
        <a:lstStyle/>
        <a:p>
          <a:endParaRPr lang="zh-TW" altLang="en-US"/>
        </a:p>
      </dgm:t>
    </dgm:pt>
    <dgm:pt modelId="{8888D219-9FA9-464A-8688-51EED6C4C026}" type="sibTrans" cxnId="{0AE4FAC0-337C-4DEC-93B6-DBD57D2F0055}">
      <dgm:prSet/>
      <dgm:spPr/>
      <dgm:t>
        <a:bodyPr/>
        <a:lstStyle/>
        <a:p>
          <a:endParaRPr lang="zh-TW" altLang="en-US"/>
        </a:p>
      </dgm:t>
    </dgm:pt>
    <dgm:pt modelId="{A3146A6C-D3F8-4BE8-9BD2-4BD726C1B36D}" type="pres">
      <dgm:prSet presAssocID="{16624C55-CFA2-45F8-A9AA-815EBEC3B6FF}" presName="linearFlow" presStyleCnt="0">
        <dgm:presLayoutVars>
          <dgm:resizeHandles val="exact"/>
        </dgm:presLayoutVars>
      </dgm:prSet>
      <dgm:spPr/>
    </dgm:pt>
    <dgm:pt modelId="{A5AC72C8-753D-4F97-8C29-169181EA7A70}" type="pres">
      <dgm:prSet presAssocID="{1DAA668A-893D-4BDE-B2A6-65B2FE240C19}" presName="node" presStyleLbl="node1" presStyleIdx="0" presStyleCnt="6" custLinFactX="-38985" custLinFactNeighborX="-100000" custLinFactNeighborY="20638">
        <dgm:presLayoutVars>
          <dgm:bulletEnabled val="1"/>
        </dgm:presLayoutVars>
      </dgm:prSet>
      <dgm:spPr/>
    </dgm:pt>
    <dgm:pt modelId="{16959607-8B82-4E99-9255-0D2979368AC1}" type="pres">
      <dgm:prSet presAssocID="{2E47FE2F-15D8-45B6-A89F-B1B2EDC8655A}" presName="sibTrans" presStyleLbl="sibTrans2D1" presStyleIdx="0" presStyleCnt="5" custAng="1371873" custLinFactNeighborX="54429" custLinFactNeighborY="-45290"/>
      <dgm:spPr/>
    </dgm:pt>
    <dgm:pt modelId="{2CED2A4A-99A4-41FD-B95B-6C8E4395735B}" type="pres">
      <dgm:prSet presAssocID="{2E47FE2F-15D8-45B6-A89F-B1B2EDC8655A}" presName="connectorText" presStyleLbl="sibTrans2D1" presStyleIdx="0" presStyleCnt="5"/>
      <dgm:spPr/>
    </dgm:pt>
    <dgm:pt modelId="{7A98EC36-F527-4610-94F8-9E595A53B712}" type="pres">
      <dgm:prSet presAssocID="{36EB9978-354A-4E1B-B32A-16CF305A6C7E}" presName="node" presStyleLbl="node1" presStyleIdx="1" presStyleCnt="6" custLinFactNeighborX="-14022" custLinFactNeighborY="36019">
        <dgm:presLayoutVars>
          <dgm:bulletEnabled val="1"/>
        </dgm:presLayoutVars>
      </dgm:prSet>
      <dgm:spPr/>
    </dgm:pt>
    <dgm:pt modelId="{78DA5E55-51F4-451E-B6AA-D6ABE60B9757}" type="pres">
      <dgm:prSet presAssocID="{AF435DCD-6B06-4BC4-A047-6325010D4D17}" presName="sibTrans" presStyleLbl="sibTrans2D1" presStyleIdx="1" presStyleCnt="5" custAng="1466800" custLinFactNeighborX="-57763" custLinFactNeighborY="33967"/>
      <dgm:spPr/>
    </dgm:pt>
    <dgm:pt modelId="{E82272A6-EC57-4AFE-B628-24D4E45D71F8}" type="pres">
      <dgm:prSet presAssocID="{AF435DCD-6B06-4BC4-A047-6325010D4D17}" presName="connectorText" presStyleLbl="sibTrans2D1" presStyleIdx="1" presStyleCnt="5"/>
      <dgm:spPr/>
    </dgm:pt>
    <dgm:pt modelId="{8353FA39-F8CC-4215-8C7E-F9BB39D93697}" type="pres">
      <dgm:prSet presAssocID="{F67FEBFE-AD75-4CD7-9604-7286C4FCD44A}" presName="node" presStyleLbl="node1" presStyleIdx="2" presStyleCnt="6" custLinFactNeighborX="77643" custLinFactNeighborY="10143">
        <dgm:presLayoutVars>
          <dgm:bulletEnabled val="1"/>
        </dgm:presLayoutVars>
      </dgm:prSet>
      <dgm:spPr/>
    </dgm:pt>
    <dgm:pt modelId="{99B16123-BE52-4BF1-8C53-699A6B1151AF}" type="pres">
      <dgm:prSet presAssocID="{8E17F814-3747-4EE7-9FD9-6009C93E8777}" presName="sibTrans" presStyleLbl="sibTrans2D1" presStyleIdx="2" presStyleCnt="5"/>
      <dgm:spPr/>
    </dgm:pt>
    <dgm:pt modelId="{471AE5EA-E23B-4E47-9090-31DD31E6DA9A}" type="pres">
      <dgm:prSet presAssocID="{8E17F814-3747-4EE7-9FD9-6009C93E8777}" presName="connectorText" presStyleLbl="sibTrans2D1" presStyleIdx="2" presStyleCnt="5"/>
      <dgm:spPr/>
    </dgm:pt>
    <dgm:pt modelId="{29594A44-85CC-47DD-91D6-8EB5496DC6B2}" type="pres">
      <dgm:prSet presAssocID="{F2014147-6BD3-4C8C-87B4-6E1F28EA4012}" presName="node" presStyleLbl="node1" presStyleIdx="3" presStyleCnt="6" custLinFactNeighborX="76101" custLinFactNeighborY="3321">
        <dgm:presLayoutVars>
          <dgm:bulletEnabled val="1"/>
        </dgm:presLayoutVars>
      </dgm:prSet>
      <dgm:spPr/>
    </dgm:pt>
    <dgm:pt modelId="{F5228499-AD4C-4DEF-B2E6-9341639D4DE1}" type="pres">
      <dgm:prSet presAssocID="{0B94571A-98A5-4E5B-B55F-DA9132DD737A}" presName="sibTrans" presStyleLbl="sibTrans2D1" presStyleIdx="3" presStyleCnt="5"/>
      <dgm:spPr/>
    </dgm:pt>
    <dgm:pt modelId="{187D6EF0-797D-4774-B9BF-07E22D250A2B}" type="pres">
      <dgm:prSet presAssocID="{0B94571A-98A5-4E5B-B55F-DA9132DD737A}" presName="connectorText" presStyleLbl="sibTrans2D1" presStyleIdx="3" presStyleCnt="5"/>
      <dgm:spPr/>
    </dgm:pt>
    <dgm:pt modelId="{8B17E94C-2C5A-4432-ABBF-10F0D9F878DA}" type="pres">
      <dgm:prSet presAssocID="{3873482F-3B42-4E51-8C39-382D0F094764}" presName="node" presStyleLbl="node1" presStyleIdx="4" presStyleCnt="6" custLinFactNeighborX="-11150" custLinFactNeighborY="-12465">
        <dgm:presLayoutVars>
          <dgm:bulletEnabled val="1"/>
        </dgm:presLayoutVars>
      </dgm:prSet>
      <dgm:spPr/>
    </dgm:pt>
    <dgm:pt modelId="{D4DAFD35-22A1-41D1-91C3-DDAA723123BB}" type="pres">
      <dgm:prSet presAssocID="{03F6A16D-0A96-4F95-AAE6-36E39FEFE689}" presName="sibTrans" presStyleLbl="sibTrans2D1" presStyleIdx="4" presStyleCnt="5"/>
      <dgm:spPr/>
    </dgm:pt>
    <dgm:pt modelId="{9C314B56-0F25-43A7-BA76-63B78512DA7C}" type="pres">
      <dgm:prSet presAssocID="{03F6A16D-0A96-4F95-AAE6-36E39FEFE689}" presName="connectorText" presStyleLbl="sibTrans2D1" presStyleIdx="4" presStyleCnt="5"/>
      <dgm:spPr/>
    </dgm:pt>
    <dgm:pt modelId="{290982A9-68A8-4420-97E1-AF0822ACA5A2}" type="pres">
      <dgm:prSet presAssocID="{83B5AA3E-4099-430F-9711-B601DE7A0278}" presName="node" presStyleLbl="node1" presStyleIdx="5" presStyleCnt="6" custScaleX="113508" custLinFactX="-237" custLinFactNeighborX="-100000" custLinFactNeighborY="-20703">
        <dgm:presLayoutVars>
          <dgm:bulletEnabled val="1"/>
        </dgm:presLayoutVars>
      </dgm:prSet>
      <dgm:spPr/>
    </dgm:pt>
  </dgm:ptLst>
  <dgm:cxnLst>
    <dgm:cxn modelId="{4B9DD506-5A41-4796-BDFE-5809EF1C854A}" type="presOf" srcId="{03F6A16D-0A96-4F95-AAE6-36E39FEFE689}" destId="{9C314B56-0F25-43A7-BA76-63B78512DA7C}" srcOrd="1" destOrd="0" presId="urn:microsoft.com/office/officeart/2005/8/layout/process2"/>
    <dgm:cxn modelId="{4DA76B0E-2BAA-4632-B76A-940E0A1D4432}" srcId="{16624C55-CFA2-45F8-A9AA-815EBEC3B6FF}" destId="{36EB9978-354A-4E1B-B32A-16CF305A6C7E}" srcOrd="1" destOrd="0" parTransId="{3D58EBC3-D783-496A-BC6E-7575F66E1E41}" sibTransId="{AF435DCD-6B06-4BC4-A047-6325010D4D17}"/>
    <dgm:cxn modelId="{53975110-F60C-4FEE-AA8E-5C13982E2E4E}" type="presOf" srcId="{2E47FE2F-15D8-45B6-A89F-B1B2EDC8655A}" destId="{2CED2A4A-99A4-41FD-B95B-6C8E4395735B}" srcOrd="1" destOrd="0" presId="urn:microsoft.com/office/officeart/2005/8/layout/process2"/>
    <dgm:cxn modelId="{2F071821-8FFE-4356-8FB2-4452DD2145A9}" type="presOf" srcId="{0B94571A-98A5-4E5B-B55F-DA9132DD737A}" destId="{187D6EF0-797D-4774-B9BF-07E22D250A2B}" srcOrd="1" destOrd="0" presId="urn:microsoft.com/office/officeart/2005/8/layout/process2"/>
    <dgm:cxn modelId="{9D49E924-EC85-4077-93E4-6FC5CB00A0E6}" srcId="{16624C55-CFA2-45F8-A9AA-815EBEC3B6FF}" destId="{F67FEBFE-AD75-4CD7-9604-7286C4FCD44A}" srcOrd="2" destOrd="0" parTransId="{06CC5353-4337-448D-B9BC-6D4611EC571C}" sibTransId="{8E17F814-3747-4EE7-9FD9-6009C93E8777}"/>
    <dgm:cxn modelId="{2BC92B27-1FE4-4318-B5E9-B60F16B0DB56}" type="presOf" srcId="{8E17F814-3747-4EE7-9FD9-6009C93E8777}" destId="{471AE5EA-E23B-4E47-9090-31DD31E6DA9A}" srcOrd="1" destOrd="0" presId="urn:microsoft.com/office/officeart/2005/8/layout/process2"/>
    <dgm:cxn modelId="{5F686D27-4C95-47D5-9275-1D39870AB2CB}" srcId="{16624C55-CFA2-45F8-A9AA-815EBEC3B6FF}" destId="{F2014147-6BD3-4C8C-87B4-6E1F28EA4012}" srcOrd="3" destOrd="0" parTransId="{19655C3B-227F-4AB6-9D6B-93A6BF31A5D8}" sibTransId="{0B94571A-98A5-4E5B-B55F-DA9132DD737A}"/>
    <dgm:cxn modelId="{3C5EAB30-302B-4303-B114-7F3ECDE36B32}" type="presOf" srcId="{3873482F-3B42-4E51-8C39-382D0F094764}" destId="{8B17E94C-2C5A-4432-ABBF-10F0D9F878DA}" srcOrd="0" destOrd="0" presId="urn:microsoft.com/office/officeart/2005/8/layout/process2"/>
    <dgm:cxn modelId="{002F0F35-8736-48A3-8CCA-69B8BD3F15F4}" srcId="{16624C55-CFA2-45F8-A9AA-815EBEC3B6FF}" destId="{1DAA668A-893D-4BDE-B2A6-65B2FE240C19}" srcOrd="0" destOrd="0" parTransId="{E60298A7-A852-49EF-A6C8-BEA933F342E6}" sibTransId="{2E47FE2F-15D8-45B6-A89F-B1B2EDC8655A}"/>
    <dgm:cxn modelId="{7A70D946-A7B4-4F67-85AB-4800DBDAA887}" type="presOf" srcId="{F67FEBFE-AD75-4CD7-9604-7286C4FCD44A}" destId="{8353FA39-F8CC-4215-8C7E-F9BB39D93697}" srcOrd="0" destOrd="0" presId="urn:microsoft.com/office/officeart/2005/8/layout/process2"/>
    <dgm:cxn modelId="{5D9FFC48-BFC1-4411-AD41-3D65BC67231D}" type="presOf" srcId="{8E17F814-3747-4EE7-9FD9-6009C93E8777}" destId="{99B16123-BE52-4BF1-8C53-699A6B1151AF}" srcOrd="0" destOrd="0" presId="urn:microsoft.com/office/officeart/2005/8/layout/process2"/>
    <dgm:cxn modelId="{2C9FD256-ADC7-40CE-A164-8C340512AD70}" type="presOf" srcId="{1DAA668A-893D-4BDE-B2A6-65B2FE240C19}" destId="{A5AC72C8-753D-4F97-8C29-169181EA7A70}" srcOrd="0" destOrd="0" presId="urn:microsoft.com/office/officeart/2005/8/layout/process2"/>
    <dgm:cxn modelId="{65231486-2FEB-470D-BFA5-B84100FCFA3B}" type="presOf" srcId="{03F6A16D-0A96-4F95-AAE6-36E39FEFE689}" destId="{D4DAFD35-22A1-41D1-91C3-DDAA723123BB}" srcOrd="0" destOrd="0" presId="urn:microsoft.com/office/officeart/2005/8/layout/process2"/>
    <dgm:cxn modelId="{46CC9993-25F9-40E1-A01D-1F8C3D815327}" type="presOf" srcId="{16624C55-CFA2-45F8-A9AA-815EBEC3B6FF}" destId="{A3146A6C-D3F8-4BE8-9BD2-4BD726C1B36D}" srcOrd="0" destOrd="0" presId="urn:microsoft.com/office/officeart/2005/8/layout/process2"/>
    <dgm:cxn modelId="{3743E0A5-D5ED-4AB6-B2B2-3A72F78FD762}" type="presOf" srcId="{AF435DCD-6B06-4BC4-A047-6325010D4D17}" destId="{78DA5E55-51F4-451E-B6AA-D6ABE60B9757}" srcOrd="0" destOrd="0" presId="urn:microsoft.com/office/officeart/2005/8/layout/process2"/>
    <dgm:cxn modelId="{180675AF-5A57-47B2-8C85-9538D84067F2}" type="presOf" srcId="{83B5AA3E-4099-430F-9711-B601DE7A0278}" destId="{290982A9-68A8-4420-97E1-AF0822ACA5A2}" srcOrd="0" destOrd="0" presId="urn:microsoft.com/office/officeart/2005/8/layout/process2"/>
    <dgm:cxn modelId="{871220B4-F5C3-4AFC-8950-265351D5BB91}" srcId="{16624C55-CFA2-45F8-A9AA-815EBEC3B6FF}" destId="{3873482F-3B42-4E51-8C39-382D0F094764}" srcOrd="4" destOrd="0" parTransId="{306BB74E-52FB-4796-AD8A-82161DC6F6F3}" sibTransId="{03F6A16D-0A96-4F95-AAE6-36E39FEFE689}"/>
    <dgm:cxn modelId="{BE8884BB-E140-4573-8CD9-E3011EB2AE8D}" type="presOf" srcId="{2E47FE2F-15D8-45B6-A89F-B1B2EDC8655A}" destId="{16959607-8B82-4E99-9255-0D2979368AC1}" srcOrd="0" destOrd="0" presId="urn:microsoft.com/office/officeart/2005/8/layout/process2"/>
    <dgm:cxn modelId="{0AE4FAC0-337C-4DEC-93B6-DBD57D2F0055}" srcId="{16624C55-CFA2-45F8-A9AA-815EBEC3B6FF}" destId="{83B5AA3E-4099-430F-9711-B601DE7A0278}" srcOrd="5" destOrd="0" parTransId="{EABFF301-5B23-45B3-B0FC-FA2E957B7991}" sibTransId="{8888D219-9FA9-464A-8688-51EED6C4C026}"/>
    <dgm:cxn modelId="{D30758E3-6513-4D81-91A1-4DC5B31BFC57}" type="presOf" srcId="{AF435DCD-6B06-4BC4-A047-6325010D4D17}" destId="{E82272A6-EC57-4AFE-B628-24D4E45D71F8}" srcOrd="1" destOrd="0" presId="urn:microsoft.com/office/officeart/2005/8/layout/process2"/>
    <dgm:cxn modelId="{AF76CCEF-FEA7-434F-BAB2-EF9C316EA5F8}" type="presOf" srcId="{36EB9978-354A-4E1B-B32A-16CF305A6C7E}" destId="{7A98EC36-F527-4610-94F8-9E595A53B712}" srcOrd="0" destOrd="0" presId="urn:microsoft.com/office/officeart/2005/8/layout/process2"/>
    <dgm:cxn modelId="{76B0B5FB-D59B-4783-85FB-60058079786A}" type="presOf" srcId="{F2014147-6BD3-4C8C-87B4-6E1F28EA4012}" destId="{29594A44-85CC-47DD-91D6-8EB5496DC6B2}" srcOrd="0" destOrd="0" presId="urn:microsoft.com/office/officeart/2005/8/layout/process2"/>
    <dgm:cxn modelId="{BA2617FC-746B-4690-AED2-9D2FEB893F32}" type="presOf" srcId="{0B94571A-98A5-4E5B-B55F-DA9132DD737A}" destId="{F5228499-AD4C-4DEF-B2E6-9341639D4DE1}" srcOrd="0" destOrd="0" presId="urn:microsoft.com/office/officeart/2005/8/layout/process2"/>
    <dgm:cxn modelId="{9E40A0EA-C014-4C51-AD94-AEE66F41F2CE}" type="presParOf" srcId="{A3146A6C-D3F8-4BE8-9BD2-4BD726C1B36D}" destId="{A5AC72C8-753D-4F97-8C29-169181EA7A70}" srcOrd="0" destOrd="0" presId="urn:microsoft.com/office/officeart/2005/8/layout/process2"/>
    <dgm:cxn modelId="{A1F6CBF1-20B2-4439-899A-F0B9351F81D0}" type="presParOf" srcId="{A3146A6C-D3F8-4BE8-9BD2-4BD726C1B36D}" destId="{16959607-8B82-4E99-9255-0D2979368AC1}" srcOrd="1" destOrd="0" presId="urn:microsoft.com/office/officeart/2005/8/layout/process2"/>
    <dgm:cxn modelId="{81A1F8EA-5AB4-4EC8-8F16-F2D229D41B82}" type="presParOf" srcId="{16959607-8B82-4E99-9255-0D2979368AC1}" destId="{2CED2A4A-99A4-41FD-B95B-6C8E4395735B}" srcOrd="0" destOrd="0" presId="urn:microsoft.com/office/officeart/2005/8/layout/process2"/>
    <dgm:cxn modelId="{458FD6B4-F231-4BB0-B819-D8B58B1E932A}" type="presParOf" srcId="{A3146A6C-D3F8-4BE8-9BD2-4BD726C1B36D}" destId="{7A98EC36-F527-4610-94F8-9E595A53B712}" srcOrd="2" destOrd="0" presId="urn:microsoft.com/office/officeart/2005/8/layout/process2"/>
    <dgm:cxn modelId="{6A63E60D-8DF7-49F7-A802-2548C27404A6}" type="presParOf" srcId="{A3146A6C-D3F8-4BE8-9BD2-4BD726C1B36D}" destId="{78DA5E55-51F4-451E-B6AA-D6ABE60B9757}" srcOrd="3" destOrd="0" presId="urn:microsoft.com/office/officeart/2005/8/layout/process2"/>
    <dgm:cxn modelId="{9D4618BC-D74E-4916-8559-E7C1F97C60E5}" type="presParOf" srcId="{78DA5E55-51F4-451E-B6AA-D6ABE60B9757}" destId="{E82272A6-EC57-4AFE-B628-24D4E45D71F8}" srcOrd="0" destOrd="0" presId="urn:microsoft.com/office/officeart/2005/8/layout/process2"/>
    <dgm:cxn modelId="{9B9D85CF-FB50-4791-822A-C67D9A2B2E43}" type="presParOf" srcId="{A3146A6C-D3F8-4BE8-9BD2-4BD726C1B36D}" destId="{8353FA39-F8CC-4215-8C7E-F9BB39D93697}" srcOrd="4" destOrd="0" presId="urn:microsoft.com/office/officeart/2005/8/layout/process2"/>
    <dgm:cxn modelId="{9F001C7C-665A-4BC9-9F9D-455AE354CD9A}" type="presParOf" srcId="{A3146A6C-D3F8-4BE8-9BD2-4BD726C1B36D}" destId="{99B16123-BE52-4BF1-8C53-699A6B1151AF}" srcOrd="5" destOrd="0" presId="urn:microsoft.com/office/officeart/2005/8/layout/process2"/>
    <dgm:cxn modelId="{E468119C-8454-41ED-B6A1-689B30401AE4}" type="presParOf" srcId="{99B16123-BE52-4BF1-8C53-699A6B1151AF}" destId="{471AE5EA-E23B-4E47-9090-31DD31E6DA9A}" srcOrd="0" destOrd="0" presId="urn:microsoft.com/office/officeart/2005/8/layout/process2"/>
    <dgm:cxn modelId="{56ED2548-D0DA-4E04-8434-F4544F719212}" type="presParOf" srcId="{A3146A6C-D3F8-4BE8-9BD2-4BD726C1B36D}" destId="{29594A44-85CC-47DD-91D6-8EB5496DC6B2}" srcOrd="6" destOrd="0" presId="urn:microsoft.com/office/officeart/2005/8/layout/process2"/>
    <dgm:cxn modelId="{C4A95D09-D27A-44D6-ACA3-B8CC0B0AE7FA}" type="presParOf" srcId="{A3146A6C-D3F8-4BE8-9BD2-4BD726C1B36D}" destId="{F5228499-AD4C-4DEF-B2E6-9341639D4DE1}" srcOrd="7" destOrd="0" presId="urn:microsoft.com/office/officeart/2005/8/layout/process2"/>
    <dgm:cxn modelId="{1DE07D41-A2DD-4DF7-8B3B-6C4A7549645E}" type="presParOf" srcId="{F5228499-AD4C-4DEF-B2E6-9341639D4DE1}" destId="{187D6EF0-797D-4774-B9BF-07E22D250A2B}" srcOrd="0" destOrd="0" presId="urn:microsoft.com/office/officeart/2005/8/layout/process2"/>
    <dgm:cxn modelId="{3B016CC6-F4C0-4B4E-B26C-0B5FF4B73297}" type="presParOf" srcId="{A3146A6C-D3F8-4BE8-9BD2-4BD726C1B36D}" destId="{8B17E94C-2C5A-4432-ABBF-10F0D9F878DA}" srcOrd="8" destOrd="0" presId="urn:microsoft.com/office/officeart/2005/8/layout/process2"/>
    <dgm:cxn modelId="{713E9A0D-7DAB-43ED-B47C-1AD0277A04D3}" type="presParOf" srcId="{A3146A6C-D3F8-4BE8-9BD2-4BD726C1B36D}" destId="{D4DAFD35-22A1-41D1-91C3-DDAA723123BB}" srcOrd="9" destOrd="0" presId="urn:microsoft.com/office/officeart/2005/8/layout/process2"/>
    <dgm:cxn modelId="{F0D77982-1022-4050-BB7A-822CD1EA7CE6}" type="presParOf" srcId="{D4DAFD35-22A1-41D1-91C3-DDAA723123BB}" destId="{9C314B56-0F25-43A7-BA76-63B78512DA7C}" srcOrd="0" destOrd="0" presId="urn:microsoft.com/office/officeart/2005/8/layout/process2"/>
    <dgm:cxn modelId="{B1896D79-B5AF-4178-9902-82DD1C4D3268}" type="presParOf" srcId="{A3146A6C-D3F8-4BE8-9BD2-4BD726C1B36D}" destId="{290982A9-68A8-4420-97E1-AF0822ACA5A2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C72C8-753D-4F97-8C29-169181EA7A70}">
      <dsp:nvSpPr>
        <dsp:cNvPr id="0" name=""/>
        <dsp:cNvSpPr/>
      </dsp:nvSpPr>
      <dsp:spPr>
        <a:xfrm>
          <a:off x="0" y="87346"/>
          <a:ext cx="3155500" cy="788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蒐集資料</a:t>
          </a:r>
        </a:p>
      </dsp:txBody>
      <dsp:txXfrm>
        <a:off x="23105" y="110451"/>
        <a:ext cx="3109290" cy="742665"/>
      </dsp:txXfrm>
    </dsp:sp>
    <dsp:sp modelId="{16959607-8B82-4E99-9255-0D2979368AC1}">
      <dsp:nvSpPr>
        <dsp:cNvPr id="0" name=""/>
        <dsp:cNvSpPr/>
      </dsp:nvSpPr>
      <dsp:spPr>
        <a:xfrm rot="2899819">
          <a:off x="2918946" y="765500"/>
          <a:ext cx="793841" cy="3549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>
        <a:off x="2936793" y="796723"/>
        <a:ext cx="687343" cy="212995"/>
      </dsp:txXfrm>
    </dsp:sp>
    <dsp:sp modelId="{7A98EC36-F527-4610-94F8-9E595A53B712}">
      <dsp:nvSpPr>
        <dsp:cNvPr id="0" name=""/>
        <dsp:cNvSpPr/>
      </dsp:nvSpPr>
      <dsp:spPr>
        <a:xfrm>
          <a:off x="2612075" y="1331327"/>
          <a:ext cx="3155500" cy="788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44660"/>
                <a:satOff val="-15"/>
                <a:lumOff val="142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44660"/>
                <a:satOff val="-15"/>
                <a:lumOff val="142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44660"/>
                <a:satOff val="-15"/>
                <a:lumOff val="142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數據整理</a:t>
          </a:r>
        </a:p>
      </dsp:txBody>
      <dsp:txXfrm>
        <a:off x="2635180" y="1354432"/>
        <a:ext cx="3109290" cy="742665"/>
      </dsp:txXfrm>
    </dsp:sp>
    <dsp:sp modelId="{78DA5E55-51F4-451E-B6AA-D6ABE60B9757}">
      <dsp:nvSpPr>
        <dsp:cNvPr id="0" name=""/>
        <dsp:cNvSpPr/>
      </dsp:nvSpPr>
      <dsp:spPr>
        <a:xfrm rot="2696582">
          <a:off x="4961205" y="2209472"/>
          <a:ext cx="626248" cy="3549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81733"/>
                <a:satOff val="-1647"/>
                <a:lumOff val="128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81733"/>
                <a:satOff val="-1647"/>
                <a:lumOff val="128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81733"/>
                <a:satOff val="-1647"/>
                <a:lumOff val="128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>
        <a:off x="4976764" y="2242856"/>
        <a:ext cx="519750" cy="212995"/>
      </dsp:txXfrm>
    </dsp:sp>
    <dsp:sp modelId="{8353FA39-F8CC-4215-8C7E-F9BB39D93697}">
      <dsp:nvSpPr>
        <dsp:cNvPr id="0" name=""/>
        <dsp:cNvSpPr/>
      </dsp:nvSpPr>
      <dsp:spPr>
        <a:xfrm>
          <a:off x="5504564" y="2412575"/>
          <a:ext cx="3155500" cy="788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89319"/>
                <a:satOff val="-30"/>
                <a:lumOff val="28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89319"/>
                <a:satOff val="-30"/>
                <a:lumOff val="28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89319"/>
                <a:satOff val="-30"/>
                <a:lumOff val="28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基本資料分析</a:t>
          </a:r>
        </a:p>
      </dsp:txBody>
      <dsp:txXfrm>
        <a:off x="5527669" y="2435680"/>
        <a:ext cx="3109290" cy="742665"/>
      </dsp:txXfrm>
    </dsp:sp>
    <dsp:sp modelId="{99B16123-BE52-4BF1-8C53-699A6B1151AF}">
      <dsp:nvSpPr>
        <dsp:cNvPr id="0" name=""/>
        <dsp:cNvSpPr/>
      </dsp:nvSpPr>
      <dsp:spPr>
        <a:xfrm rot="5544564">
          <a:off x="6920040" y="3207718"/>
          <a:ext cx="275890" cy="3549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63465"/>
                <a:satOff val="-3294"/>
                <a:lumOff val="257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3465"/>
                <a:satOff val="-3294"/>
                <a:lumOff val="257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3465"/>
                <a:satOff val="-3294"/>
                <a:lumOff val="257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 rot="-5400000">
        <a:off x="6953227" y="3247306"/>
        <a:ext cx="212995" cy="193123"/>
      </dsp:txXfrm>
    </dsp:sp>
    <dsp:sp modelId="{29594A44-85CC-47DD-91D6-8EB5496DC6B2}">
      <dsp:nvSpPr>
        <dsp:cNvPr id="0" name=""/>
        <dsp:cNvSpPr/>
      </dsp:nvSpPr>
      <dsp:spPr>
        <a:xfrm>
          <a:off x="5455906" y="3568979"/>
          <a:ext cx="3155500" cy="788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433979"/>
                <a:satOff val="-45"/>
                <a:lumOff val="428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33979"/>
                <a:satOff val="-45"/>
                <a:lumOff val="428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33979"/>
                <a:satOff val="-45"/>
                <a:lumOff val="428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建立原始</a:t>
          </a:r>
          <a:r>
            <a:rPr lang="zh-TW" altLang="en-US" sz="2600" b="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迴</a:t>
          </a: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歸模型</a:t>
          </a:r>
        </a:p>
      </dsp:txBody>
      <dsp:txXfrm>
        <a:off x="5479011" y="3592084"/>
        <a:ext cx="3109290" cy="742665"/>
      </dsp:txXfrm>
    </dsp:sp>
    <dsp:sp modelId="{F5228499-AD4C-4DEF-B2E6-9341639D4DE1}">
      <dsp:nvSpPr>
        <dsp:cNvPr id="0" name=""/>
        <dsp:cNvSpPr/>
      </dsp:nvSpPr>
      <dsp:spPr>
        <a:xfrm rot="9470694">
          <a:off x="5326745" y="4346443"/>
          <a:ext cx="660617" cy="3549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63465"/>
                <a:satOff val="-3294"/>
                <a:lumOff val="257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3465"/>
                <a:satOff val="-3294"/>
                <a:lumOff val="257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3465"/>
                <a:satOff val="-3294"/>
                <a:lumOff val="257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 rot="10800000">
        <a:off x="5429311" y="4397361"/>
        <a:ext cx="554119" cy="212995"/>
      </dsp:txXfrm>
    </dsp:sp>
    <dsp:sp modelId="{8B17E94C-2C5A-4432-ABBF-10F0D9F878DA}">
      <dsp:nvSpPr>
        <dsp:cNvPr id="0" name=""/>
        <dsp:cNvSpPr/>
      </dsp:nvSpPr>
      <dsp:spPr>
        <a:xfrm>
          <a:off x="2702700" y="4690026"/>
          <a:ext cx="3155500" cy="788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89319"/>
                <a:satOff val="-30"/>
                <a:lumOff val="28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89319"/>
                <a:satOff val="-30"/>
                <a:lumOff val="28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89319"/>
                <a:satOff val="-30"/>
                <a:lumOff val="28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選取解釋變數</a:t>
          </a:r>
        </a:p>
      </dsp:txBody>
      <dsp:txXfrm>
        <a:off x="2725805" y="4713131"/>
        <a:ext cx="3109290" cy="742665"/>
      </dsp:txXfrm>
    </dsp:sp>
    <dsp:sp modelId="{D4DAFD35-22A1-41D1-91C3-DDAA723123BB}">
      <dsp:nvSpPr>
        <dsp:cNvPr id="0" name=""/>
        <dsp:cNvSpPr/>
      </dsp:nvSpPr>
      <dsp:spPr>
        <a:xfrm rot="9311463">
          <a:off x="2712185" y="5482376"/>
          <a:ext cx="646953" cy="3549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81733"/>
                <a:satOff val="-1647"/>
                <a:lumOff val="128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81733"/>
                <a:satOff val="-1647"/>
                <a:lumOff val="128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81733"/>
                <a:satOff val="-1647"/>
                <a:lumOff val="128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/>
        </a:p>
      </dsp:txBody>
      <dsp:txXfrm rot="10800000">
        <a:off x="2813769" y="5531032"/>
        <a:ext cx="540455" cy="212995"/>
      </dsp:txXfrm>
    </dsp:sp>
    <dsp:sp modelId="{290982A9-68A8-4420-97E1-AF0822ACA5A2}">
      <dsp:nvSpPr>
        <dsp:cNvPr id="0" name=""/>
        <dsp:cNvSpPr/>
      </dsp:nvSpPr>
      <dsp:spPr>
        <a:xfrm>
          <a:off x="0" y="5840845"/>
          <a:ext cx="3581745" cy="7888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44660"/>
                <a:satOff val="-15"/>
                <a:lumOff val="142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44660"/>
                <a:satOff val="-15"/>
                <a:lumOff val="142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44660"/>
                <a:satOff val="-15"/>
                <a:lumOff val="142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殘差分析與模型診斷</a:t>
          </a:r>
        </a:p>
      </dsp:txBody>
      <dsp:txXfrm>
        <a:off x="23105" y="5863950"/>
        <a:ext cx="3535535" cy="742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BFC55-EB95-46A9-BDDA-FCC5B07F1F46}" type="datetimeFigureOut">
              <a:rPr lang="zh-TW" altLang="en-US" smtClean="0"/>
              <a:t>2018/1/10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CCEA7-735A-4F63-9773-3E4C3A6960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40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CCEA7-735A-4F63-9773-3E4C3A69602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016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CCEA7-735A-4F63-9773-3E4C3A69602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650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CCEA7-735A-4F63-9773-3E4C3A69602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08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CCEA7-735A-4F63-9773-3E4C3A69602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592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CCEA7-735A-4F63-9773-3E4C3A69602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862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CCEA7-735A-4F63-9773-3E4C3A69602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93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327907-B58C-4EAB-AAE8-0A75FE9BC680}"/>
              </a:ext>
            </a:extLst>
          </p:cNvPr>
          <p:cNvSpPr/>
          <p:nvPr userDrawn="1"/>
        </p:nvSpPr>
        <p:spPr>
          <a:xfrm>
            <a:off x="0" y="1182028"/>
            <a:ext cx="12192000" cy="5675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本占位符 7">
            <a:extLst>
              <a:ext uri="{FF2B5EF4-FFF2-40B4-BE49-F238E27FC236}">
                <a16:creationId xmlns:a16="http://schemas.microsoft.com/office/drawing/2014/main" id="{42CF7BD3-D565-4CBF-80AF-E9A79441D2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803" y="173825"/>
            <a:ext cx="10269511" cy="91295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46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F8AE9E83-3B59-4C0D-8206-D9ABE46C466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953F938-B7CD-4AAF-A471-B074E7AE8CA7}"/>
                </a:ext>
              </a:extLst>
            </p:cNvPr>
            <p:cNvSpPr/>
            <p:nvPr/>
          </p:nvSpPr>
          <p:spPr>
            <a:xfrm>
              <a:off x="0" y="0"/>
              <a:ext cx="2085975" cy="6858000"/>
            </a:xfrm>
            <a:prstGeom prst="rect">
              <a:avLst/>
            </a:prstGeom>
            <a:solidFill>
              <a:srgbClr val="309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5B02F92-2DEF-440E-9B58-760FB4462E8D}"/>
                </a:ext>
              </a:extLst>
            </p:cNvPr>
            <p:cNvSpPr/>
            <p:nvPr/>
          </p:nvSpPr>
          <p:spPr>
            <a:xfrm>
              <a:off x="2085975" y="0"/>
              <a:ext cx="10106025" cy="6858000"/>
            </a:xfrm>
            <a:prstGeom prst="rect">
              <a:avLst/>
            </a:prstGeom>
            <a:solidFill>
              <a:srgbClr val="D9F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050115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0098730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7" r:id="rId19"/>
    <p:sldLayoutId id="2147483702" r:id="rId20"/>
    <p:sldLayoutId id="2147483703" r:id="rId21"/>
    <p:sldLayoutId id="2147483704" r:id="rId22"/>
    <p:sldLayoutId id="2147483685" r:id="rId23"/>
    <p:sldLayoutId id="214748370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4.png"/><Relationship Id="rId7" Type="http://schemas.openxmlformats.org/officeDocument/2006/relationships/image" Target="../media/image120.png"/><Relationship Id="rId12" Type="http://schemas.openxmlformats.org/officeDocument/2006/relationships/image" Target="../media/image1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6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2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0.png"/><Relationship Id="rId4" Type="http://schemas.openxmlformats.org/officeDocument/2006/relationships/image" Target="../media/image6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3.jpg"/><Relationship Id="rId4" Type="http://schemas.openxmlformats.org/officeDocument/2006/relationships/image" Target="../media/image4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0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0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0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132992" y="1921205"/>
            <a:ext cx="6483280" cy="1093300"/>
          </a:xfrm>
        </p:spPr>
        <p:txBody>
          <a:bodyPr/>
          <a:lstStyle/>
          <a:p>
            <a:r>
              <a:rPr kumimoji="1" lang="en-US" altLang="zh-CN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kumimoji="1"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看不見的天空</a:t>
            </a:r>
            <a:r>
              <a:rPr kumimoji="1" lang="en-US" altLang="zh-CN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kumimoji="1" lang="zh-CN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0" y="5233616"/>
            <a:ext cx="9791700" cy="1624384"/>
          </a:xfrm>
        </p:spPr>
        <p:txBody>
          <a:bodyPr/>
          <a:lstStyle/>
          <a:p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kumimoji="1"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zh-TW" sz="2400" dirty="0">
                <a:latin typeface="華康仿宋體W4" panose="02020409000000000000" pitchFamily="49" charset="-120"/>
                <a:ea typeface="華康仿宋體W4" panose="02020409000000000000" pitchFamily="49" charset="-120"/>
              </a:rPr>
              <a:t>陳柔安、黃鈺婷、郭濬綺、劉佩萱、詹敏瑄、曾枻凱、黃張婕</a:t>
            </a:r>
            <a:endParaRPr kumimoji="1" lang="en-US" altLang="zh-CN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kumimoji="1"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李仁佑 老師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課程名稱</a:t>
            </a:r>
            <a:r>
              <a:rPr kumimoji="1"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迴歸分析</a:t>
            </a:r>
            <a:endParaRPr kumimoji="1" lang="zh-CN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074DE2D5-D3C6-45F9-8AE4-E8B7616203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68" y="3166342"/>
            <a:ext cx="5184443" cy="3497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7B46085-A8D2-4F58-AC0A-6E9A761E24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4" y="3166342"/>
            <a:ext cx="5218257" cy="3497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0DF7FFF5-DF69-43F1-BFC1-04F179936B43}"/>
              </a:ext>
            </a:extLst>
          </p:cNvPr>
          <p:cNvGrpSpPr/>
          <p:nvPr/>
        </p:nvGrpSpPr>
        <p:grpSpPr>
          <a:xfrm>
            <a:off x="383689" y="1623850"/>
            <a:ext cx="5554986" cy="1499934"/>
            <a:chOff x="7000448" y="1759156"/>
            <a:chExt cx="4400713" cy="1499934"/>
          </a:xfrm>
        </p:grpSpPr>
        <p:sp>
          <p:nvSpPr>
            <p:cNvPr id="9" name="矩形 8"/>
            <p:cNvSpPr/>
            <p:nvPr/>
          </p:nvSpPr>
          <p:spPr>
            <a:xfrm flipV="1">
              <a:off x="7060855" y="1759156"/>
              <a:ext cx="765739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872924" y="1804317"/>
              <a:ext cx="236610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氮氧化物與</a:t>
              </a:r>
              <a:r>
                <a:rPr lang="en-US" altLang="zh-TW" sz="2000" b="1" dirty="0">
                  <a:solidFill>
                    <a:schemeClr val="accent2">
                      <a:lumMod val="75000"/>
                    </a:schemeClr>
                  </a:solidFill>
                </a:rPr>
                <a:t>PM10</a:t>
              </a:r>
              <a:r>
                <a:rPr lang="zh-TW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散佈圖</a:t>
              </a:r>
              <a:endParaRPr lang="en-US" altLang="zh-CN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00448" y="1759156"/>
              <a:ext cx="646640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r>
                <a:rPr lang="en-US" altLang="zh-TW" sz="4000" b="1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endParaRPr lang="en-US" altLang="zh-CN" sz="4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810024" y="2239452"/>
              <a:ext cx="3591137" cy="1019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NOx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PM10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間無明顯的線性關係，觀測值分布較集中於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NOx 6ppb-20ppb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間，推測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者間的線性關係受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NOx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的濃度間隔較大影響。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本框 8"/>
          <p:cNvSpPr txBox="1"/>
          <p:nvPr/>
        </p:nvSpPr>
        <p:spPr>
          <a:xfrm>
            <a:off x="7219663" y="2113746"/>
            <a:ext cx="426100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濃度偏低時，無明顯線性關係，當觀測值集中於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濃度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3.7 ~6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之間時，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PM10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有下降趨勢，因此判斷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PM10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大致呈現負相關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0C2031F-1D63-4B9B-925F-249E83C28A97}"/>
              </a:ext>
            </a:extLst>
          </p:cNvPr>
          <p:cNvGrpSpPr/>
          <p:nvPr/>
        </p:nvGrpSpPr>
        <p:grpSpPr>
          <a:xfrm>
            <a:off x="219075" y="90539"/>
            <a:ext cx="3495676" cy="1348763"/>
            <a:chOff x="400049" y="1137262"/>
            <a:chExt cx="6238875" cy="1348763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F7153429-66FE-483D-80B2-807D95181CC5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D08DDE-5DAB-4CF0-A1E3-CD151EFF825B}"/>
                </a:ext>
              </a:extLst>
            </p:cNvPr>
            <p:cNvSpPr/>
            <p:nvPr/>
          </p:nvSpPr>
          <p:spPr>
            <a:xfrm>
              <a:off x="1294816" y="1186172"/>
              <a:ext cx="4449340" cy="11691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散佈圖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2232DD2F-B52D-436E-A852-F72265A14FBC}"/>
              </a:ext>
            </a:extLst>
          </p:cNvPr>
          <p:cNvSpPr/>
          <p:nvPr/>
        </p:nvSpPr>
        <p:spPr>
          <a:xfrm flipV="1">
            <a:off x="6399172" y="1623850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D4AFAEC-CD5F-420F-BF39-446C261A7DC5}"/>
              </a:ext>
            </a:extLst>
          </p:cNvPr>
          <p:cNvSpPr/>
          <p:nvPr/>
        </p:nvSpPr>
        <p:spPr>
          <a:xfrm>
            <a:off x="7211241" y="1669011"/>
            <a:ext cx="29867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</a:rPr>
              <a:t>一氧化氮與</a:t>
            </a:r>
            <a:r>
              <a:rPr lang="en-US" altLang="zh-TW" sz="2000" b="1" dirty="0">
                <a:solidFill>
                  <a:schemeClr val="accent2">
                    <a:lumMod val="75000"/>
                  </a:schemeClr>
                </a:solidFill>
              </a:rPr>
              <a:t>PM10</a:t>
            </a: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</a:rPr>
              <a:t>散佈圖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CA489C4-E0D5-4220-B2D0-F8E9774C901E}"/>
              </a:ext>
            </a:extLst>
          </p:cNvPr>
          <p:cNvSpPr/>
          <p:nvPr/>
        </p:nvSpPr>
        <p:spPr>
          <a:xfrm>
            <a:off x="6338765" y="1623850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</a:t>
            </a:r>
            <a:r>
              <a:rPr lang="en-US" altLang="zh-TW" sz="4000" b="1" dirty="0">
                <a:solidFill>
                  <a:schemeClr val="accent2"/>
                </a:solidFill>
              </a:rPr>
              <a:t>4</a:t>
            </a:r>
            <a:endParaRPr lang="en-US" altLang="zh-CN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A0C2031F-1D63-4B9B-925F-249E83C28A97}"/>
              </a:ext>
            </a:extLst>
          </p:cNvPr>
          <p:cNvGrpSpPr/>
          <p:nvPr/>
        </p:nvGrpSpPr>
        <p:grpSpPr>
          <a:xfrm>
            <a:off x="219075" y="90539"/>
            <a:ext cx="3495676" cy="1348763"/>
            <a:chOff x="400049" y="1137262"/>
            <a:chExt cx="6238875" cy="1348763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F7153429-66FE-483D-80B2-807D95181CC5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D08DDE-5DAB-4CF0-A1E3-CD151EFF825B}"/>
                </a:ext>
              </a:extLst>
            </p:cNvPr>
            <p:cNvSpPr/>
            <p:nvPr/>
          </p:nvSpPr>
          <p:spPr>
            <a:xfrm>
              <a:off x="1294816" y="1186172"/>
              <a:ext cx="4449340" cy="11691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散佈圖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D151933-55E0-4F6C-B4A1-C20B0F207DDA}"/>
              </a:ext>
            </a:extLst>
          </p:cNvPr>
          <p:cNvGrpSpPr/>
          <p:nvPr/>
        </p:nvGrpSpPr>
        <p:grpSpPr>
          <a:xfrm>
            <a:off x="5111443" y="806990"/>
            <a:ext cx="5140498" cy="952974"/>
            <a:chOff x="720418" y="1678896"/>
            <a:chExt cx="5140498" cy="952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8"/>
                <p:cNvSpPr txBox="1"/>
                <p:nvPr/>
              </p:nvSpPr>
              <p:spPr>
                <a:xfrm>
                  <a:off x="1599913" y="2216500"/>
                  <a:ext cx="4261003" cy="415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>
                              <a:latin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altLang="zh-TW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TW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的濃度與</a:t>
                  </a:r>
                  <a:r>
                    <a:rPr lang="en-US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PM10</a:t>
                  </a:r>
                  <a:r>
                    <a:rPr lang="zh-TW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無明顯的線性關係。</a:t>
                  </a:r>
                  <a:endPara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4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9913" y="2216500"/>
                  <a:ext cx="4261003" cy="415370"/>
                </a:xfrm>
                <a:prstGeom prst="rect">
                  <a:avLst/>
                </a:prstGeom>
                <a:blipFill>
                  <a:blip r:embed="rId3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0572E91-9D10-4659-ADD4-896DE397EAFB}"/>
                </a:ext>
              </a:extLst>
            </p:cNvPr>
            <p:cNvSpPr/>
            <p:nvPr/>
          </p:nvSpPr>
          <p:spPr>
            <a:xfrm flipV="1">
              <a:off x="780825" y="1678896"/>
              <a:ext cx="76573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1158381-3D60-45E7-9BC3-67EA1BB32E53}"/>
                </a:ext>
              </a:extLst>
            </p:cNvPr>
            <p:cNvSpPr/>
            <p:nvPr/>
          </p:nvSpPr>
          <p:spPr>
            <a:xfrm>
              <a:off x="1592894" y="1724057"/>
              <a:ext cx="2986715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二氧化氮與</a:t>
              </a:r>
              <a:r>
                <a:rPr lang="en-US" altLang="zh-TW" sz="2000" b="1" dirty="0">
                  <a:solidFill>
                    <a:schemeClr val="accent2">
                      <a:lumMod val="75000"/>
                    </a:schemeClr>
                  </a:solidFill>
                </a:rPr>
                <a:t>PM10</a:t>
              </a:r>
              <a:r>
                <a:rPr lang="zh-TW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散佈圖</a:t>
              </a:r>
              <a:endParaRPr lang="en-US" altLang="zh-CN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98F6058-8208-4284-A497-57CEE96234AC}"/>
                </a:ext>
              </a:extLst>
            </p:cNvPr>
            <p:cNvSpPr/>
            <p:nvPr/>
          </p:nvSpPr>
          <p:spPr>
            <a:xfrm>
              <a:off x="720418" y="1678896"/>
              <a:ext cx="81624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/>
                  </a:solidFill>
                </a:rPr>
                <a:t>0</a:t>
              </a:r>
              <a:r>
                <a:rPr lang="en-US" altLang="zh-TW" sz="4000" b="1" dirty="0">
                  <a:solidFill>
                    <a:schemeClr val="accent2"/>
                  </a:solidFill>
                </a:rPr>
                <a:t>5</a:t>
              </a:r>
              <a:endParaRPr lang="en-US" altLang="zh-CN" sz="40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D9871B0A-9DA7-4C4F-8496-FDBA8BECB29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16500"/>
            <a:ext cx="6746842" cy="4382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91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C5C39E1F-FBA0-4A31-8EC0-745AF6D69ABC}"/>
              </a:ext>
            </a:extLst>
          </p:cNvPr>
          <p:cNvGrpSpPr/>
          <p:nvPr/>
        </p:nvGrpSpPr>
        <p:grpSpPr>
          <a:xfrm>
            <a:off x="400049" y="220834"/>
            <a:ext cx="2724151" cy="1348763"/>
            <a:chOff x="400049" y="1137262"/>
            <a:chExt cx="6238875" cy="1348763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18C0E5B0-FCDC-4737-9F7E-0EBBA9905E23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25244" y="1137262"/>
              <a:ext cx="2492990" cy="12926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相關性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內容版面配置區 3">
                <a:extLst>
                  <a:ext uri="{FF2B5EF4-FFF2-40B4-BE49-F238E27FC236}">
                    <a16:creationId xmlns:a16="http://schemas.microsoft.com/office/drawing/2014/main" id="{09133CE1-D8AC-465D-AA6B-932DBB1A166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6523803"/>
                  </p:ext>
                </p:extLst>
              </p:nvPr>
            </p:nvGraphicFramePr>
            <p:xfrm>
              <a:off x="335782" y="1990255"/>
              <a:ext cx="8793029" cy="4392147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639342">
                      <a:extLst>
                        <a:ext uri="{9D8B030D-6E8A-4147-A177-3AD203B41FA5}">
                          <a16:colId xmlns:a16="http://schemas.microsoft.com/office/drawing/2014/main" val="3603689423"/>
                        </a:ext>
                      </a:extLst>
                    </a:gridCol>
                    <a:gridCol w="1330574">
                      <a:extLst>
                        <a:ext uri="{9D8B030D-6E8A-4147-A177-3AD203B41FA5}">
                          <a16:colId xmlns:a16="http://schemas.microsoft.com/office/drawing/2014/main" val="1231745051"/>
                        </a:ext>
                      </a:extLst>
                    </a:gridCol>
                    <a:gridCol w="1120482">
                      <a:extLst>
                        <a:ext uri="{9D8B030D-6E8A-4147-A177-3AD203B41FA5}">
                          <a16:colId xmlns:a16="http://schemas.microsoft.com/office/drawing/2014/main" val="877901928"/>
                        </a:ext>
                      </a:extLst>
                    </a:gridCol>
                    <a:gridCol w="1120482">
                      <a:extLst>
                        <a:ext uri="{9D8B030D-6E8A-4147-A177-3AD203B41FA5}">
                          <a16:colId xmlns:a16="http://schemas.microsoft.com/office/drawing/2014/main" val="319405681"/>
                        </a:ext>
                      </a:extLst>
                    </a:gridCol>
                    <a:gridCol w="1200062">
                      <a:extLst>
                        <a:ext uri="{9D8B030D-6E8A-4147-A177-3AD203B41FA5}">
                          <a16:colId xmlns:a16="http://schemas.microsoft.com/office/drawing/2014/main" val="4122549698"/>
                        </a:ext>
                      </a:extLst>
                    </a:gridCol>
                    <a:gridCol w="1258353">
                      <a:extLst>
                        <a:ext uri="{9D8B030D-6E8A-4147-A177-3AD203B41FA5}">
                          <a16:colId xmlns:a16="http://schemas.microsoft.com/office/drawing/2014/main" val="3918259714"/>
                        </a:ext>
                      </a:extLst>
                    </a:gridCol>
                    <a:gridCol w="1123734">
                      <a:extLst>
                        <a:ext uri="{9D8B030D-6E8A-4147-A177-3AD203B41FA5}">
                          <a16:colId xmlns:a16="http://schemas.microsoft.com/office/drawing/2014/main" val="2712134300"/>
                        </a:ext>
                      </a:extLst>
                    </a:gridCol>
                  </a:tblGrid>
                  <a:tr h="603280">
                    <a:tc gridSpan="7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相關係數表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3708605"/>
                      </a:ext>
                    </a:extLst>
                  </a:tr>
                  <a:tr h="48277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Y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0962323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Y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PM10</a:t>
                          </a: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0.64955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0.35402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0.18478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-0.27913</a:t>
                          </a:r>
                          <a:endParaRPr lang="zh-TW" sz="1800" b="1" kern="1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0.2858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27584450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𝑆𝑂</m:t>
                                  </m:r>
                                </m:e>
                                <m:sub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0.64955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0.55651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0.53734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0.03332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0.61469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99864496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CO</a:t>
                          </a: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0.35402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0.55651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0.85341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0.41139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0.88493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94202238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NOx</a:t>
                          </a: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0.18478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0.53734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0.85341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0.69366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0.98294</a:t>
                          </a:r>
                          <a:endParaRPr lang="zh-TW" sz="1800" b="1" kern="100" dirty="0">
                            <a:solidFill>
                              <a:srgbClr val="FF0000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9164315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NO</a:t>
                          </a: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-0.27913</a:t>
                          </a:r>
                          <a:endParaRPr lang="zh-TW" sz="1800" b="1" kern="1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0.03332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0.41136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0.69366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0.54936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22147019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𝑁𝑂</m:t>
                                  </m:r>
                                </m:e>
                                <m:sub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0.2858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0.61469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0.88493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0.98294</a:t>
                          </a:r>
                          <a:endParaRPr lang="zh-TW" sz="1800" b="1" kern="100" dirty="0">
                            <a:solidFill>
                              <a:srgbClr val="FF0000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0.54936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507037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內容版面配置區 3">
                <a:extLst>
                  <a:ext uri="{FF2B5EF4-FFF2-40B4-BE49-F238E27FC236}">
                    <a16:creationId xmlns:a16="http://schemas.microsoft.com/office/drawing/2014/main" id="{09133CE1-D8AC-465D-AA6B-932DBB1A166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6523803"/>
                  </p:ext>
                </p:extLst>
              </p:nvPr>
            </p:nvGraphicFramePr>
            <p:xfrm>
              <a:off x="335782" y="1990255"/>
              <a:ext cx="8793029" cy="4392147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639342">
                      <a:extLst>
                        <a:ext uri="{9D8B030D-6E8A-4147-A177-3AD203B41FA5}">
                          <a16:colId xmlns:a16="http://schemas.microsoft.com/office/drawing/2014/main" val="3603689423"/>
                        </a:ext>
                      </a:extLst>
                    </a:gridCol>
                    <a:gridCol w="1330574">
                      <a:extLst>
                        <a:ext uri="{9D8B030D-6E8A-4147-A177-3AD203B41FA5}">
                          <a16:colId xmlns:a16="http://schemas.microsoft.com/office/drawing/2014/main" val="1231745051"/>
                        </a:ext>
                      </a:extLst>
                    </a:gridCol>
                    <a:gridCol w="1120482">
                      <a:extLst>
                        <a:ext uri="{9D8B030D-6E8A-4147-A177-3AD203B41FA5}">
                          <a16:colId xmlns:a16="http://schemas.microsoft.com/office/drawing/2014/main" val="877901928"/>
                        </a:ext>
                      </a:extLst>
                    </a:gridCol>
                    <a:gridCol w="1120482">
                      <a:extLst>
                        <a:ext uri="{9D8B030D-6E8A-4147-A177-3AD203B41FA5}">
                          <a16:colId xmlns:a16="http://schemas.microsoft.com/office/drawing/2014/main" val="319405681"/>
                        </a:ext>
                      </a:extLst>
                    </a:gridCol>
                    <a:gridCol w="1200062">
                      <a:extLst>
                        <a:ext uri="{9D8B030D-6E8A-4147-A177-3AD203B41FA5}">
                          <a16:colId xmlns:a16="http://schemas.microsoft.com/office/drawing/2014/main" val="4122549698"/>
                        </a:ext>
                      </a:extLst>
                    </a:gridCol>
                    <a:gridCol w="1258353">
                      <a:extLst>
                        <a:ext uri="{9D8B030D-6E8A-4147-A177-3AD203B41FA5}">
                          <a16:colId xmlns:a16="http://schemas.microsoft.com/office/drawing/2014/main" val="3918259714"/>
                        </a:ext>
                      </a:extLst>
                    </a:gridCol>
                    <a:gridCol w="1123734">
                      <a:extLst>
                        <a:ext uri="{9D8B030D-6E8A-4147-A177-3AD203B41FA5}">
                          <a16:colId xmlns:a16="http://schemas.microsoft.com/office/drawing/2014/main" val="2712134300"/>
                        </a:ext>
                      </a:extLst>
                    </a:gridCol>
                  </a:tblGrid>
                  <a:tr h="603280">
                    <a:tc gridSpan="7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相關係數表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3708605"/>
                      </a:ext>
                    </a:extLst>
                  </a:tr>
                  <a:tr h="48277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Y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5217" t="-126582" r="-421739" b="-7164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65217" t="-126582" r="-321739" b="-7164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34518" t="-126582" r="-200508" b="-7164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08696" t="-126582" r="-90821" b="-7164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84783" t="-126582" r="-2174" b="-7164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0962323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Y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PM10</a:t>
                          </a:r>
                          <a:r>
                            <a:rPr lang="zh-TW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0.64955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0.35402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0.18478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-0.27913</a:t>
                          </a:r>
                          <a:endParaRPr lang="zh-TW" sz="1800" b="1" kern="1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0.2858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27584450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2" t="-300000" r="-437918" b="-4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0.64955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0.55651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0.53734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0.03332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0.61469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99864496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2" t="-395604" r="-437918" b="-3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0.35402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0.55651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0.85341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0.41139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0.88493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94202238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2" t="-501111" r="-437918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0.18478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0.53734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0.85341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0.69366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0.98294</a:t>
                          </a:r>
                          <a:endParaRPr lang="zh-TW" sz="1800" b="1" kern="100" dirty="0">
                            <a:solidFill>
                              <a:srgbClr val="FF0000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9164315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2" t="-594505" r="-437918" b="-124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-0.27913</a:t>
                          </a:r>
                          <a:endParaRPr lang="zh-TW" sz="1800" b="1" kern="1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0.03332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0.41136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0.69366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0.54936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22147019"/>
                      </a:ext>
                    </a:extLst>
                  </a:tr>
                  <a:tr h="55101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2" t="-702222" r="-437918" b="-2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0.2858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0.61469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0.88493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0.98294</a:t>
                          </a:r>
                          <a:endParaRPr lang="zh-TW" sz="1800" b="1" kern="100" dirty="0">
                            <a:solidFill>
                              <a:srgbClr val="FF0000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0.54936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507037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86D9F8EE-3DCC-496E-9A58-444CDC24E778}"/>
              </a:ext>
            </a:extLst>
          </p:cNvPr>
          <p:cNvSpPr/>
          <p:nvPr/>
        </p:nvSpPr>
        <p:spPr>
          <a:xfrm>
            <a:off x="9128811" y="5636185"/>
            <a:ext cx="317932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０  ≦｜ｒ｜＜０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３ →低度相關 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０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３ ≦｜ｒ｜≦０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７ →中度相關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０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７＜｜ｒ｜≦１   →高度相關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DEEC846-8F65-4887-8593-D1B248C396DF}"/>
              </a:ext>
            </a:extLst>
          </p:cNvPr>
          <p:cNvGrpSpPr/>
          <p:nvPr/>
        </p:nvGrpSpPr>
        <p:grpSpPr>
          <a:xfrm>
            <a:off x="9190216" y="4665745"/>
            <a:ext cx="1044362" cy="1044362"/>
            <a:chOff x="8881266" y="4557579"/>
            <a:chExt cx="1044362" cy="1044362"/>
          </a:xfrm>
        </p:grpSpPr>
        <p:sp>
          <p:nvSpPr>
            <p:cNvPr id="9" name="泪珠形 81">
              <a:extLst>
                <a:ext uri="{FF2B5EF4-FFF2-40B4-BE49-F238E27FC236}">
                  <a16:creationId xmlns:a16="http://schemas.microsoft.com/office/drawing/2014/main" id="{F07162D3-D1E5-4D1E-B877-CF0F51396981}"/>
                </a:ext>
              </a:extLst>
            </p:cNvPr>
            <p:cNvSpPr/>
            <p:nvPr/>
          </p:nvSpPr>
          <p:spPr>
            <a:xfrm rot="4583819">
              <a:off x="8881266" y="4557579"/>
              <a:ext cx="1044362" cy="1044362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10" name="组合 22">
              <a:extLst>
                <a:ext uri="{FF2B5EF4-FFF2-40B4-BE49-F238E27FC236}">
                  <a16:creationId xmlns:a16="http://schemas.microsoft.com/office/drawing/2014/main" id="{6DAE53A1-781D-466A-A86E-386C2D13F3AE}"/>
                </a:ext>
              </a:extLst>
            </p:cNvPr>
            <p:cNvGrpSpPr/>
            <p:nvPr/>
          </p:nvGrpSpPr>
          <p:grpSpPr>
            <a:xfrm rot="242412">
              <a:off x="9168970" y="4884895"/>
              <a:ext cx="548656" cy="430686"/>
              <a:chOff x="3829050" y="5226603"/>
              <a:chExt cx="1511301" cy="1186348"/>
            </a:xfrm>
            <a:solidFill>
              <a:schemeClr val="bg1"/>
            </a:solidFill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33682B00-8F7A-4B57-9E1E-5E2A24D57C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9050" y="5226603"/>
                <a:ext cx="1511301" cy="1186348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54EED534-2998-464B-9BF7-A66DE7BF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1DA9F945-357F-4B50-82AE-E169B9304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D5EDC4C1-1E51-4265-BA1B-67DB74F83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E184D759-394D-4F60-9BC5-F95C43525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98FA9FA3-74B0-4571-AB6D-6710D8FE8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584588BD-B359-4F5C-B333-74F7DEAA8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36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200" y="0"/>
            <a:ext cx="8886825" cy="1219199"/>
          </a:xfrm>
        </p:spPr>
        <p:txBody>
          <a:bodyPr/>
          <a:lstStyle/>
          <a:p>
            <a:r>
              <a:rPr lang="zh-TW" altLang="en-US" sz="4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原始模型檢定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建立原始迴歸模型</a:t>
            </a:r>
            <a:endParaRPr kumimoji="1" lang="zh-CN" altLang="en-US" sz="4600" b="0" dirty="0"/>
          </a:p>
        </p:txBody>
      </p:sp>
      <p:sp>
        <p:nvSpPr>
          <p:cNvPr id="9" name="Freeform 94">
            <a:extLst>
              <a:ext uri="{FF2B5EF4-FFF2-40B4-BE49-F238E27FC236}">
                <a16:creationId xmlns:a16="http://schemas.microsoft.com/office/drawing/2014/main" id="{5DDFE6CF-50F7-412E-84F7-DB4BD92AE391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161196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64F0C6-990B-4E4A-9844-F8A621CBFF71}"/>
                  </a:ext>
                </a:extLst>
              </p:cNvPr>
              <p:cNvSpPr/>
              <p:nvPr/>
            </p:nvSpPr>
            <p:spPr>
              <a:xfrm>
                <a:off x="1121795" y="1670178"/>
                <a:ext cx="5600059" cy="417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64F0C6-990B-4E4A-9844-F8A621CBF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95" y="1670178"/>
                <a:ext cx="5600059" cy="417358"/>
              </a:xfrm>
              <a:prstGeom prst="rect">
                <a:avLst/>
              </a:prstGeom>
              <a:blipFill>
                <a:blip r:embed="rId2"/>
                <a:stretch>
                  <a:fillRect t="-7353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7C0C4E-654C-437A-A5CD-78A33EF582D8}"/>
                  </a:ext>
                </a:extLst>
              </p:cNvPr>
              <p:cNvSpPr/>
              <p:nvPr/>
            </p:nvSpPr>
            <p:spPr>
              <a:xfrm>
                <a:off x="6169607" y="2075486"/>
                <a:ext cx="166810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=1,2,</a:t>
                </a:r>
                <a:r>
                  <a:rPr lang="zh-TW" altLang="zh-TW" sz="2000" dirty="0"/>
                  <a:t>…</a:t>
                </a:r>
                <a:r>
                  <a:rPr lang="en-US" altLang="zh-TW" sz="2000" dirty="0"/>
                  <a:t>,66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7C0C4E-654C-437A-A5CD-78A33EF58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607" y="2075486"/>
                <a:ext cx="1668108" cy="400110"/>
              </a:xfrm>
              <a:prstGeom prst="rect">
                <a:avLst/>
              </a:prstGeom>
              <a:blipFill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94">
            <a:extLst>
              <a:ext uri="{FF2B5EF4-FFF2-40B4-BE49-F238E27FC236}">
                <a16:creationId xmlns:a16="http://schemas.microsoft.com/office/drawing/2014/main" id="{3745EE04-9B8C-4A2F-BD56-3C3A1ED338D9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267876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C70DCD-79C1-4513-B873-E62B057E92FA}"/>
              </a:ext>
            </a:extLst>
          </p:cNvPr>
          <p:cNvSpPr/>
          <p:nvPr/>
        </p:nvSpPr>
        <p:spPr>
          <a:xfrm>
            <a:off x="1121795" y="2812439"/>
            <a:ext cx="1334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參數估計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2E8652C-C45D-48E4-9C9A-16E08C8D11E1}"/>
              </a:ext>
            </a:extLst>
          </p:cNvPr>
          <p:cNvGrpSpPr/>
          <p:nvPr/>
        </p:nvGrpSpPr>
        <p:grpSpPr>
          <a:xfrm>
            <a:off x="3247721" y="2616434"/>
            <a:ext cx="6280285" cy="3058235"/>
            <a:chOff x="2839226" y="3015075"/>
            <a:chExt cx="6411305" cy="3161888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9F364F4-9A08-482E-9935-5F7C0386BFAE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226" y="3015075"/>
              <a:ext cx="6411305" cy="31618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99E3EDC2-8C93-4443-993F-977EB205C445}"/>
                    </a:ext>
                  </a:extLst>
                </p:cNvPr>
                <p:cNvSpPr/>
                <p:nvPr/>
              </p:nvSpPr>
              <p:spPr>
                <a:xfrm>
                  <a:off x="5063099" y="5439837"/>
                  <a:ext cx="440057" cy="3523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0BA43CF-9FE7-40CB-84C8-28497301B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3099" y="5439837"/>
                  <a:ext cx="440057" cy="352341"/>
                </a:xfrm>
                <a:prstGeom prst="rect">
                  <a:avLst/>
                </a:prstGeom>
                <a:blipFill>
                  <a:blip r:embed="rId5"/>
                  <a:stretch>
                    <a:fillRect r="-2817" b="-1428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C26CBEDB-05AD-4F95-95F7-6696117A0B32}"/>
                    </a:ext>
                  </a:extLst>
                </p:cNvPr>
                <p:cNvSpPr/>
                <p:nvPr/>
              </p:nvSpPr>
              <p:spPr>
                <a:xfrm>
                  <a:off x="5063100" y="5792178"/>
                  <a:ext cx="440057" cy="3523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6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2221D7A4-F8C5-4D36-88B2-063B4697AD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3100" y="5792178"/>
                  <a:ext cx="440057" cy="352341"/>
                </a:xfrm>
                <a:prstGeom prst="rect">
                  <a:avLst/>
                </a:prstGeom>
                <a:blipFill>
                  <a:blip r:embed="rId6"/>
                  <a:stretch>
                    <a:fillRect r="-2817" b="-1428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8A5765B7-CB49-4A9F-BB20-98E00358D219}"/>
                    </a:ext>
                  </a:extLst>
                </p:cNvPr>
                <p:cNvSpPr/>
                <p:nvPr/>
              </p:nvSpPr>
              <p:spPr>
                <a:xfrm>
                  <a:off x="5030014" y="5055052"/>
                  <a:ext cx="473143" cy="384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44C4EE00-A9AC-4CD4-96C9-210ABA6F0A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014" y="5055052"/>
                  <a:ext cx="473143" cy="384785"/>
                </a:xfrm>
                <a:prstGeom prst="rect">
                  <a:avLst/>
                </a:prstGeom>
                <a:blipFill>
                  <a:blip r:embed="rId7"/>
                  <a:stretch>
                    <a:fillRect t="-1639" r="-2632" b="-180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08A9C59-5938-4055-988E-6D81BC7B4BC0}"/>
                    </a:ext>
                  </a:extLst>
                </p:cNvPr>
                <p:cNvSpPr/>
                <p:nvPr/>
              </p:nvSpPr>
              <p:spPr>
                <a:xfrm>
                  <a:off x="5030014" y="4702711"/>
                  <a:ext cx="473143" cy="384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89751C0A-7C1B-4E1C-8394-028A7D40C9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014" y="4702711"/>
                  <a:ext cx="473143" cy="384785"/>
                </a:xfrm>
                <a:prstGeom prst="rect">
                  <a:avLst/>
                </a:prstGeom>
                <a:blipFill>
                  <a:blip r:embed="rId8"/>
                  <a:stretch>
                    <a:fillRect t="-1639" r="-2632" b="-180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16C8524-9BB8-4089-95AC-4F1736093EBD}"/>
                    </a:ext>
                  </a:extLst>
                </p:cNvPr>
                <p:cNvSpPr/>
                <p:nvPr/>
              </p:nvSpPr>
              <p:spPr>
                <a:xfrm>
                  <a:off x="5030014" y="4350370"/>
                  <a:ext cx="467820" cy="384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C0236CE-6B82-4067-ADA3-DCE10B595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014" y="4350370"/>
                  <a:ext cx="467820" cy="384785"/>
                </a:xfrm>
                <a:prstGeom prst="rect">
                  <a:avLst/>
                </a:prstGeom>
                <a:blipFill>
                  <a:blip r:embed="rId9"/>
                  <a:stretch>
                    <a:fillRect t="-1639" r="-2667" b="-180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14331245-AD4D-4AF7-BF97-C138996F8388}"/>
                    </a:ext>
                  </a:extLst>
                </p:cNvPr>
                <p:cNvSpPr/>
                <p:nvPr/>
              </p:nvSpPr>
              <p:spPr>
                <a:xfrm>
                  <a:off x="5024692" y="3998029"/>
                  <a:ext cx="473143" cy="384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56B8CA23-43A8-4148-A074-FA67A187AE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4692" y="3998029"/>
                  <a:ext cx="473143" cy="384785"/>
                </a:xfrm>
                <a:prstGeom prst="rect">
                  <a:avLst/>
                </a:prstGeom>
                <a:blipFill>
                  <a:blip r:embed="rId10"/>
                  <a:stretch>
                    <a:fillRect t="-1639" r="-2632" b="-180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45A0A76-9855-48DF-B7D7-328ED9632167}"/>
                  </a:ext>
                </a:extLst>
              </p:cNvPr>
              <p:cNvSpPr/>
              <p:nvPr/>
            </p:nvSpPr>
            <p:spPr>
              <a:xfrm>
                <a:off x="1121794" y="5815507"/>
                <a:ext cx="10532141" cy="408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TW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19.36882</m:t>
                    </m:r>
                    <m:r>
                      <a:rPr lang="en-US" altLang="zh-TW" sz="2000">
                        <a:latin typeface="Cambria Math" panose="02040503050406030204" pitchFamily="18" charset="0"/>
                      </a:rPr>
                      <m:t>+12.07464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>
                        <a:latin typeface="Cambria Math" panose="02040503050406030204" pitchFamily="18" charset="0"/>
                      </a:rPr>
                      <m:t>+62.24725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226.57402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+220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.6224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+225.73189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/>
                  <a:t> </a:t>
                </a:r>
                <a:endParaRPr lang="zh-TW" altLang="zh-TW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45A0A76-9855-48DF-B7D7-328ED9632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94" y="5815507"/>
                <a:ext cx="10532141" cy="408445"/>
              </a:xfrm>
              <a:prstGeom prst="rect">
                <a:avLst/>
              </a:prstGeom>
              <a:blipFill>
                <a:blip r:embed="rId11"/>
                <a:stretch>
                  <a:fillRect t="-7463" b="-29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94">
            <a:extLst>
              <a:ext uri="{FF2B5EF4-FFF2-40B4-BE49-F238E27FC236}">
                <a16:creationId xmlns:a16="http://schemas.microsoft.com/office/drawing/2014/main" id="{DF7422BD-D203-4414-A7EF-8311ABC222C0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5737000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7844F30-1BD9-4A6D-8361-D3ECAB774BFA}"/>
                  </a:ext>
                </a:extLst>
              </p:cNvPr>
              <p:cNvSpPr/>
              <p:nvPr/>
            </p:nvSpPr>
            <p:spPr>
              <a:xfrm>
                <a:off x="10467909" y="6249992"/>
                <a:ext cx="166810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=1,2,</a:t>
                </a:r>
                <a:r>
                  <a:rPr lang="zh-TW" altLang="zh-TW" sz="2000" dirty="0"/>
                  <a:t>…</a:t>
                </a:r>
                <a:r>
                  <a:rPr lang="en-US" altLang="zh-TW" sz="2000" dirty="0"/>
                  <a:t>,66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7844F30-1BD9-4A6D-8361-D3ECAB774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909" y="6249992"/>
                <a:ext cx="1668108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4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200" y="0"/>
            <a:ext cx="8886825" cy="1219199"/>
          </a:xfrm>
        </p:spPr>
        <p:txBody>
          <a:bodyPr/>
          <a:lstStyle/>
          <a:p>
            <a:r>
              <a:rPr lang="zh-TW" altLang="en-US" sz="4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原始模型檢定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模型適合度檢定</a:t>
            </a:r>
            <a:endParaRPr kumimoji="1" lang="zh-CN" altLang="en-US" sz="4600" b="0" dirty="0"/>
          </a:p>
        </p:txBody>
      </p:sp>
      <p:sp>
        <p:nvSpPr>
          <p:cNvPr id="9" name="Freeform 94">
            <a:extLst>
              <a:ext uri="{FF2B5EF4-FFF2-40B4-BE49-F238E27FC236}">
                <a16:creationId xmlns:a16="http://schemas.microsoft.com/office/drawing/2014/main" id="{5DDFE6CF-50F7-412E-84F7-DB4BD92AE391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161196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23" name="Freeform 94">
            <a:extLst>
              <a:ext uri="{FF2B5EF4-FFF2-40B4-BE49-F238E27FC236}">
                <a16:creationId xmlns:a16="http://schemas.microsoft.com/office/drawing/2014/main" id="{DF7422BD-D203-4414-A7EF-8311ABC222C0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4833884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A1AD1F-4058-49DE-9002-91F5F8EF7346}"/>
              </a:ext>
            </a:extLst>
          </p:cNvPr>
          <p:cNvSpPr/>
          <p:nvPr/>
        </p:nvSpPr>
        <p:spPr>
          <a:xfrm>
            <a:off x="1119757" y="164802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變異數分析表：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D3D31045-E55B-4D74-AEB3-20D1C4E6470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53"/>
          <a:stretch/>
        </p:blipFill>
        <p:spPr bwMode="auto">
          <a:xfrm>
            <a:off x="3267918" y="2316287"/>
            <a:ext cx="6239892" cy="21905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640C78-F5B6-4933-92B6-8BB8DD7F1DF8}"/>
              </a:ext>
            </a:extLst>
          </p:cNvPr>
          <p:cNvSpPr/>
          <p:nvPr/>
        </p:nvSpPr>
        <p:spPr>
          <a:xfrm>
            <a:off x="1121794" y="486994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假設：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A3D0BE7-0A4E-408E-9B85-EB28F29A7947}"/>
                  </a:ext>
                </a:extLst>
              </p:cNvPr>
              <p:cNvSpPr/>
              <p:nvPr/>
            </p:nvSpPr>
            <p:spPr>
              <a:xfrm>
                <a:off x="1757362" y="5049968"/>
                <a:ext cx="6096000" cy="11079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2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3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4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5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=0</m:t>
                      </m:r>
                    </m:oMath>
                  </m:oMathPara>
                </a14:m>
                <a:endParaRPr lang="zh-TW" altLang="zh-TW" sz="2200" kern="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1</m:t>
                          </m:r>
                        </m:sub>
                      </m:sSub>
                      <m:r>
                        <a:rPr lang="zh-TW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：</m:t>
                      </m:r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 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𝑘</m:t>
                          </m:r>
                        </m:sub>
                      </m:sSub>
                      <m:r>
                        <a:rPr lang="zh-TW" altLang="zh-TW" sz="2200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不完全為</m:t>
                      </m:r>
                      <m:r>
                        <a:rPr lang="en-US" altLang="zh-TW" sz="2200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0</m:t>
                      </m:r>
                      <m:r>
                        <a:rPr lang="zh-TW" altLang="zh-TW" sz="2200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，</m:t>
                      </m:r>
                      <m:r>
                        <m:rPr>
                          <m:sty m:val="p"/>
                        </m:rPr>
                        <a:rPr lang="en-US" altLang="zh-TW" sz="2200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k</m:t>
                      </m:r>
                      <m:r>
                        <a:rPr lang="en-US" altLang="zh-TW" sz="2200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=1,2,3,4,5</m:t>
                      </m:r>
                    </m:oMath>
                  </m:oMathPara>
                </a14:m>
                <a:endParaRPr lang="zh-TW" altLang="zh-TW" sz="2200" kern="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A3D0BE7-0A4E-408E-9B85-EB28F29A7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62" y="5049968"/>
                <a:ext cx="6096000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200" y="0"/>
            <a:ext cx="8886825" cy="1219199"/>
          </a:xfrm>
        </p:spPr>
        <p:txBody>
          <a:bodyPr/>
          <a:lstStyle/>
          <a:p>
            <a:r>
              <a:rPr lang="zh-TW" altLang="en-US" sz="4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模型的選擇方式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前進選擇法</a:t>
            </a:r>
            <a:endParaRPr kumimoji="1" lang="zh-CN" altLang="en-US" sz="4600" b="0" dirty="0"/>
          </a:p>
        </p:txBody>
      </p:sp>
      <p:sp>
        <p:nvSpPr>
          <p:cNvPr id="9" name="Freeform 94">
            <a:extLst>
              <a:ext uri="{FF2B5EF4-FFF2-40B4-BE49-F238E27FC236}">
                <a16:creationId xmlns:a16="http://schemas.microsoft.com/office/drawing/2014/main" id="{5DDFE6CF-50F7-412E-84F7-DB4BD92AE391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161196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23" name="Freeform 94">
            <a:extLst>
              <a:ext uri="{FF2B5EF4-FFF2-40B4-BE49-F238E27FC236}">
                <a16:creationId xmlns:a16="http://schemas.microsoft.com/office/drawing/2014/main" id="{DF7422BD-D203-4414-A7EF-8311ABC222C0}"/>
              </a:ext>
            </a:extLst>
          </p:cNvPr>
          <p:cNvSpPr>
            <a:spLocks noEditPoints="1"/>
          </p:cNvSpPr>
          <p:nvPr/>
        </p:nvSpPr>
        <p:spPr bwMode="auto">
          <a:xfrm>
            <a:off x="489124" y="510077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A1AD1F-4058-49DE-9002-91F5F8EF7346}"/>
              </a:ext>
            </a:extLst>
          </p:cNvPr>
          <p:cNvSpPr/>
          <p:nvPr/>
        </p:nvSpPr>
        <p:spPr>
          <a:xfrm>
            <a:off x="1119757" y="1648024"/>
            <a:ext cx="2409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前進選擇法表：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DBDD923-D9A1-4B13-8DF8-2A60EFDDE8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31" y="2152013"/>
            <a:ext cx="6967862" cy="2596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E973757-8255-40C7-820E-AF192433B7EE}"/>
                  </a:ext>
                </a:extLst>
              </p:cNvPr>
              <p:cNvSpPr/>
              <p:nvPr/>
            </p:nvSpPr>
            <p:spPr>
              <a:xfrm>
                <a:off x="1119757" y="5131897"/>
                <a:ext cx="6023993" cy="471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23.97547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+13.02572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4.74817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E973757-8255-40C7-820E-AF192433B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57" y="5131897"/>
                <a:ext cx="6023993" cy="471539"/>
              </a:xfrm>
              <a:prstGeom prst="rect">
                <a:avLst/>
              </a:prstGeom>
              <a:blipFill>
                <a:blip r:embed="rId3"/>
                <a:stretch>
                  <a:fillRect t="-3896" b="-3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3E1DF1-731B-4D3E-9205-44FC676A0734}"/>
                  </a:ext>
                </a:extLst>
              </p:cNvPr>
              <p:cNvSpPr/>
              <p:nvPr/>
            </p:nvSpPr>
            <p:spPr>
              <a:xfrm>
                <a:off x="6452246" y="5603436"/>
                <a:ext cx="164756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2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/>
                  <a:t>=1,2,</a:t>
                </a:r>
                <a:r>
                  <a:rPr lang="zh-TW" altLang="zh-TW" sz="2200" dirty="0"/>
                  <a:t>…</a:t>
                </a:r>
                <a:r>
                  <a:rPr lang="en-US" altLang="zh-TW" sz="2200" dirty="0"/>
                  <a:t>,66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3E1DF1-731B-4D3E-9205-44FC676A0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46" y="5603436"/>
                <a:ext cx="1647567" cy="430887"/>
              </a:xfrm>
              <a:prstGeom prst="rect">
                <a:avLst/>
              </a:prstGeom>
              <a:blipFill>
                <a:blip r:embed="rId4"/>
                <a:stretch>
                  <a:fillRect t="-9859" r="-3690" b="-281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60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200" y="0"/>
            <a:ext cx="8886825" cy="1219199"/>
          </a:xfrm>
        </p:spPr>
        <p:txBody>
          <a:bodyPr/>
          <a:lstStyle/>
          <a:p>
            <a:r>
              <a:rPr lang="zh-TW" altLang="en-US" sz="4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模型的選擇方式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向後消去法</a:t>
            </a:r>
            <a:endParaRPr kumimoji="1" lang="zh-CN" altLang="en-US" sz="4600" b="0" dirty="0"/>
          </a:p>
        </p:txBody>
      </p:sp>
      <p:sp>
        <p:nvSpPr>
          <p:cNvPr id="9" name="Freeform 94">
            <a:extLst>
              <a:ext uri="{FF2B5EF4-FFF2-40B4-BE49-F238E27FC236}">
                <a16:creationId xmlns:a16="http://schemas.microsoft.com/office/drawing/2014/main" id="{5DDFE6CF-50F7-412E-84F7-DB4BD92AE391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161196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23" name="Freeform 94">
            <a:extLst>
              <a:ext uri="{FF2B5EF4-FFF2-40B4-BE49-F238E27FC236}">
                <a16:creationId xmlns:a16="http://schemas.microsoft.com/office/drawing/2014/main" id="{DF7422BD-D203-4414-A7EF-8311ABC222C0}"/>
              </a:ext>
            </a:extLst>
          </p:cNvPr>
          <p:cNvSpPr>
            <a:spLocks noEditPoints="1"/>
          </p:cNvSpPr>
          <p:nvPr/>
        </p:nvSpPr>
        <p:spPr bwMode="auto">
          <a:xfrm>
            <a:off x="489124" y="510077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A1AD1F-4058-49DE-9002-91F5F8EF7346}"/>
              </a:ext>
            </a:extLst>
          </p:cNvPr>
          <p:cNvSpPr/>
          <p:nvPr/>
        </p:nvSpPr>
        <p:spPr>
          <a:xfrm>
            <a:off x="1119757" y="164802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向後消去表：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E973757-8255-40C7-820E-AF192433B7EE}"/>
                  </a:ext>
                </a:extLst>
              </p:cNvPr>
              <p:cNvSpPr/>
              <p:nvPr/>
            </p:nvSpPr>
            <p:spPr>
              <a:xfrm>
                <a:off x="1119757" y="5131897"/>
                <a:ext cx="7967093" cy="471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=24.76129+11.43933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5.91417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+6.45947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E973757-8255-40C7-820E-AF192433B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57" y="5131897"/>
                <a:ext cx="7967093" cy="471539"/>
              </a:xfrm>
              <a:prstGeom prst="rect">
                <a:avLst/>
              </a:prstGeom>
              <a:blipFill>
                <a:blip r:embed="rId2"/>
                <a:stretch>
                  <a:fillRect t="-3896" b="-3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3E1DF1-731B-4D3E-9205-44FC676A0734}"/>
                  </a:ext>
                </a:extLst>
              </p:cNvPr>
              <p:cNvSpPr/>
              <p:nvPr/>
            </p:nvSpPr>
            <p:spPr>
              <a:xfrm>
                <a:off x="8139241" y="5615697"/>
                <a:ext cx="164756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2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/>
                  <a:t>=1,2,</a:t>
                </a:r>
                <a:r>
                  <a:rPr lang="zh-TW" altLang="zh-TW" sz="2200" dirty="0"/>
                  <a:t>…</a:t>
                </a:r>
                <a:r>
                  <a:rPr lang="en-US" altLang="zh-TW" sz="2200" dirty="0"/>
                  <a:t>,66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3E1DF1-731B-4D3E-9205-44FC676A0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241" y="5615697"/>
                <a:ext cx="1647567" cy="430887"/>
              </a:xfrm>
              <a:prstGeom prst="rect">
                <a:avLst/>
              </a:prstGeom>
              <a:blipFill>
                <a:blip r:embed="rId3"/>
                <a:stretch>
                  <a:fillRect t="-9859" r="-4074" b="-281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E2688F92-C5A0-4041-96BA-DAFE1776823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4" y="2261586"/>
            <a:ext cx="6356411" cy="233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200" y="0"/>
            <a:ext cx="8886825" cy="1219199"/>
          </a:xfrm>
        </p:spPr>
        <p:txBody>
          <a:bodyPr/>
          <a:lstStyle/>
          <a:p>
            <a:r>
              <a:rPr lang="zh-TW" altLang="en-US" sz="4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模型的選擇方式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逐步選擇法</a:t>
            </a:r>
            <a:endParaRPr kumimoji="1" lang="zh-CN" altLang="en-US" sz="4600" b="0" dirty="0"/>
          </a:p>
        </p:txBody>
      </p:sp>
      <p:sp>
        <p:nvSpPr>
          <p:cNvPr id="9" name="Freeform 94">
            <a:extLst>
              <a:ext uri="{FF2B5EF4-FFF2-40B4-BE49-F238E27FC236}">
                <a16:creationId xmlns:a16="http://schemas.microsoft.com/office/drawing/2014/main" id="{5DDFE6CF-50F7-412E-84F7-DB4BD92AE391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161196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23" name="Freeform 94">
            <a:extLst>
              <a:ext uri="{FF2B5EF4-FFF2-40B4-BE49-F238E27FC236}">
                <a16:creationId xmlns:a16="http://schemas.microsoft.com/office/drawing/2014/main" id="{DF7422BD-D203-4414-A7EF-8311ABC222C0}"/>
              </a:ext>
            </a:extLst>
          </p:cNvPr>
          <p:cNvSpPr>
            <a:spLocks noEditPoints="1"/>
          </p:cNvSpPr>
          <p:nvPr/>
        </p:nvSpPr>
        <p:spPr bwMode="auto">
          <a:xfrm>
            <a:off x="489124" y="510077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A1AD1F-4058-49DE-9002-91F5F8EF7346}"/>
              </a:ext>
            </a:extLst>
          </p:cNvPr>
          <p:cNvSpPr/>
          <p:nvPr/>
        </p:nvSpPr>
        <p:spPr>
          <a:xfrm>
            <a:off x="1119757" y="164802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逐步選擇表：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E973757-8255-40C7-820E-AF192433B7EE}"/>
                  </a:ext>
                </a:extLst>
              </p:cNvPr>
              <p:cNvSpPr/>
              <p:nvPr/>
            </p:nvSpPr>
            <p:spPr>
              <a:xfrm>
                <a:off x="1119758" y="5131897"/>
                <a:ext cx="6033518" cy="471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=23.97547+13.02572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4.74817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E973757-8255-40C7-820E-AF192433B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58" y="5131897"/>
                <a:ext cx="6033518" cy="471539"/>
              </a:xfrm>
              <a:prstGeom prst="rect">
                <a:avLst/>
              </a:prstGeom>
              <a:blipFill>
                <a:blip r:embed="rId2"/>
                <a:stretch>
                  <a:fillRect t="-3896" b="-3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3E1DF1-731B-4D3E-9205-44FC676A0734}"/>
                  </a:ext>
                </a:extLst>
              </p:cNvPr>
              <p:cNvSpPr/>
              <p:nvPr/>
            </p:nvSpPr>
            <p:spPr>
              <a:xfrm>
                <a:off x="6796216" y="5648400"/>
                <a:ext cx="164756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2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/>
                  <a:t>=1,2,</a:t>
                </a:r>
                <a:r>
                  <a:rPr lang="zh-TW" altLang="zh-TW" sz="2200" dirty="0"/>
                  <a:t>…</a:t>
                </a:r>
                <a:r>
                  <a:rPr lang="en-US" altLang="zh-TW" sz="2200" dirty="0"/>
                  <a:t>,66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3E1DF1-731B-4D3E-9205-44FC676A0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216" y="5648400"/>
                <a:ext cx="1647567" cy="430887"/>
              </a:xfrm>
              <a:prstGeom prst="rect">
                <a:avLst/>
              </a:prstGeom>
              <a:blipFill>
                <a:blip r:embed="rId3"/>
                <a:stretch>
                  <a:fillRect l="-370" t="-10000" r="-4074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85EED2C3-88BF-4997-BC68-B239CCCBAAB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224" y="2249102"/>
            <a:ext cx="6764785" cy="24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6200" y="0"/>
                <a:ext cx="8886825" cy="1219199"/>
              </a:xfrm>
            </p:spPr>
            <p:txBody>
              <a:bodyPr/>
              <a:lstStyle/>
              <a:p>
                <a:r>
                  <a:rPr lang="zh-TW" altLang="en-US" sz="4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模型的選擇方式</a:t>
                </a:r>
                <a:r>
                  <a:rPr lang="en-US" altLang="zh-TW" sz="2800" b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zh-TW" altLang="en-US" sz="2800" b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調整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800" b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與</a:t>
                </a:r>
                <a:r>
                  <a:rPr lang="en-US" altLang="zh-TW" sz="2800" b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AIC</a:t>
                </a:r>
                <a:r>
                  <a:rPr lang="zh-TW" altLang="en-US" sz="2800" b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2800" b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BIC</a:t>
                </a:r>
                <a:r>
                  <a:rPr lang="zh-TW" altLang="en-US" sz="2800" b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選擇法</a:t>
                </a:r>
                <a:endParaRPr kumimoji="1" lang="zh-CN" altLang="en-US" sz="4600" b="0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6200" y="0"/>
                <a:ext cx="8886825" cy="1219199"/>
              </a:xfrm>
              <a:blipFill>
                <a:blip r:embed="rId2"/>
                <a:stretch>
                  <a:fillRect l="-2951"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94">
            <a:extLst>
              <a:ext uri="{FF2B5EF4-FFF2-40B4-BE49-F238E27FC236}">
                <a16:creationId xmlns:a16="http://schemas.microsoft.com/office/drawing/2014/main" id="{5DDFE6CF-50F7-412E-84F7-DB4BD92AE391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161196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CA1AD1F-4058-49DE-9002-91F5F8EF7346}"/>
                  </a:ext>
                </a:extLst>
              </p:cNvPr>
              <p:cNvSpPr/>
              <p:nvPr/>
            </p:nvSpPr>
            <p:spPr>
              <a:xfrm>
                <a:off x="1119757" y="1648024"/>
                <a:ext cx="23785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調整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選擇表：</a:t>
                </a:r>
                <a:endParaRPr lang="en-US" altLang="zh-TW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CA1AD1F-4058-49DE-9002-91F5F8EF73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57" y="1648024"/>
                <a:ext cx="2378536" cy="461665"/>
              </a:xfrm>
              <a:prstGeom prst="rect">
                <a:avLst/>
              </a:prstGeom>
              <a:blipFill>
                <a:blip r:embed="rId3"/>
                <a:stretch>
                  <a:fillRect l="-4103" t="-9211" r="-282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2573C9A3-EE81-4357-AE68-C85047C8885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43" y="2337932"/>
            <a:ext cx="7043507" cy="378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200" y="0"/>
            <a:ext cx="8886825" cy="1219199"/>
          </a:xfrm>
        </p:spPr>
        <p:txBody>
          <a:bodyPr/>
          <a:lstStyle/>
          <a:p>
            <a:r>
              <a:rPr lang="zh-TW" altLang="en-US" sz="4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模型的選擇方式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-Mallows ' </a:t>
            </a:r>
            <a:r>
              <a:rPr lang="en-US" altLang="zh-TW" sz="28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選取法</a:t>
            </a:r>
            <a:endParaRPr kumimoji="1" lang="zh-CN" altLang="en-US" sz="4600" b="0" dirty="0"/>
          </a:p>
        </p:txBody>
      </p:sp>
      <p:sp>
        <p:nvSpPr>
          <p:cNvPr id="9" name="Freeform 94">
            <a:extLst>
              <a:ext uri="{FF2B5EF4-FFF2-40B4-BE49-F238E27FC236}">
                <a16:creationId xmlns:a16="http://schemas.microsoft.com/office/drawing/2014/main" id="{5DDFE6CF-50F7-412E-84F7-DB4BD92AE391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161196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A1AD1F-4058-49DE-9002-91F5F8EF7346}"/>
              </a:ext>
            </a:extLst>
          </p:cNvPr>
          <p:cNvSpPr/>
          <p:nvPr/>
        </p:nvSpPr>
        <p:spPr>
          <a:xfrm>
            <a:off x="1119757" y="1648024"/>
            <a:ext cx="3387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Mallows ' </a:t>
            </a:r>
            <a:r>
              <a:rPr lang="en-US" altLang="zh-TW" sz="2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選取法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40FE88-95E1-45DF-BA4A-87FB4B563D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12" y="1611965"/>
            <a:ext cx="5062538" cy="49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9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研究動機、流程圖</a:t>
            </a:r>
            <a:endParaRPr kumimoji="1"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原始數據資料分析</a:t>
            </a:r>
            <a:endParaRPr kumimoji="1"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轉換過程、轉換後分析</a:t>
            </a:r>
            <a:endParaRPr kumimoji="1"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轉換後殘差檢定</a:t>
            </a:r>
            <a:endParaRPr kumimoji="1"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kumimoji="1"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-2252662" y="2252664"/>
            <a:ext cx="6858000" cy="2352674"/>
          </a:xfrm>
          <a:prstGeom prst="rect">
            <a:avLst/>
          </a:prstGeom>
          <a:solidFill>
            <a:srgbClr val="3D4E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081C68-6651-40AB-8BE4-86D385DC4F89}"/>
              </a:ext>
            </a:extLst>
          </p:cNvPr>
          <p:cNvSpPr txBox="1"/>
          <p:nvPr/>
        </p:nvSpPr>
        <p:spPr>
          <a:xfrm>
            <a:off x="708064" y="623887"/>
            <a:ext cx="1107996" cy="56102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6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模型選擇的結果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內容版面配置區 3">
                <a:extLst>
                  <a:ext uri="{FF2B5EF4-FFF2-40B4-BE49-F238E27FC236}">
                    <a16:creationId xmlns:a16="http://schemas.microsoft.com/office/drawing/2014/main" id="{83D8ED61-9D88-4CC1-9B4A-9DD9B506173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16652550"/>
                  </p:ext>
                </p:extLst>
              </p:nvPr>
            </p:nvGraphicFramePr>
            <p:xfrm>
              <a:off x="3060739" y="496867"/>
              <a:ext cx="8099325" cy="4678191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3040673">
                      <a:extLst>
                        <a:ext uri="{9D8B030D-6E8A-4147-A177-3AD203B41FA5}">
                          <a16:colId xmlns:a16="http://schemas.microsoft.com/office/drawing/2014/main" val="1981466606"/>
                        </a:ext>
                      </a:extLst>
                    </a:gridCol>
                    <a:gridCol w="5058652">
                      <a:extLst>
                        <a:ext uri="{9D8B030D-6E8A-4147-A177-3AD203B41FA5}">
                          <a16:colId xmlns:a16="http://schemas.microsoft.com/office/drawing/2014/main" val="73210924"/>
                        </a:ext>
                      </a:extLst>
                    </a:gridCol>
                  </a:tblGrid>
                  <a:tr h="75611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變數選取法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選取變數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9721791"/>
                      </a:ext>
                    </a:extLst>
                  </a:tr>
                  <a:tr h="77935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前進選擇法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sz="16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sSub>
                                <m:sSubPr>
                                  <m:ctrlPr>
                                    <a:rPr lang="zh-TW" sz="16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𝑆𝑂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）、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（</a:t>
                          </a: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NO</a:t>
                          </a:r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）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5805189"/>
                      </a:ext>
                    </a:extLst>
                  </a:tr>
                  <a:tr h="78705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向後消去法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sz="16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sSub>
                                <m:sSubPr>
                                  <m:ctrlPr>
                                    <a:rPr lang="zh-TW" sz="16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𝑆𝑂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）</a:t>
                          </a:r>
                          <a:r>
                            <a:rPr lang="zh-TW" sz="1600" kern="100" dirty="0">
                              <a:effectLst/>
                            </a:rPr>
                            <a:t>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effectLst/>
                            </a:rPr>
                            <a:t>（</a:t>
                          </a:r>
                          <a:r>
                            <a:rPr lang="en-US" sz="1600" kern="100" dirty="0">
                              <a:effectLst/>
                            </a:rPr>
                            <a:t>NOx</a:t>
                          </a:r>
                          <a:r>
                            <a:rPr lang="zh-TW" sz="1600" kern="100" dirty="0">
                              <a:effectLst/>
                            </a:rPr>
                            <a:t>）、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</a:t>
                          </a:r>
                          <a:r>
                            <a:rPr lang="zh-TW" sz="1600" kern="100" dirty="0">
                              <a:effectLst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𝑁𝑂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effectLst/>
                            </a:rPr>
                            <a:t>）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30620043"/>
                      </a:ext>
                    </a:extLst>
                  </a:tr>
                  <a:tr h="77935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逐步選擇法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sz="16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sSub>
                                <m:sSubPr>
                                  <m:ctrlPr>
                                    <a:rPr lang="zh-TW" sz="16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𝑆𝑂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）、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（</a:t>
                          </a: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NO</a:t>
                          </a:r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）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38924940"/>
                      </a:ext>
                    </a:extLst>
                  </a:tr>
                  <a:tr h="79694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調整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p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TW" sz="1600" kern="100" dirty="0">
                              <a:effectLst/>
                            </a:rPr>
                            <a:t>與</a:t>
                          </a:r>
                          <a:r>
                            <a:rPr lang="en-US" sz="1600" kern="100" dirty="0">
                              <a:effectLst/>
                            </a:rPr>
                            <a:t>AIC</a:t>
                          </a:r>
                          <a:r>
                            <a:rPr lang="zh-TW" sz="1600" kern="100" dirty="0">
                              <a:effectLst/>
                            </a:rPr>
                            <a:t>、</a:t>
                          </a:r>
                          <a:r>
                            <a:rPr lang="en-US" sz="1600" kern="100" dirty="0">
                              <a:effectLst/>
                            </a:rPr>
                            <a:t>BIC</a:t>
                          </a:r>
                          <a:r>
                            <a:rPr lang="zh-TW" sz="1600" kern="100" dirty="0">
                              <a:effectLst/>
                            </a:rPr>
                            <a:t>選擇法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sz="16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sSub>
                                <m:sSubPr>
                                  <m:ctrlPr>
                                    <a:rPr lang="zh-TW" sz="16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𝑆𝑂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）、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（</a:t>
                          </a: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CO</a:t>
                          </a:r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）、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（</a:t>
                          </a: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NO</a:t>
                          </a:r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）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58334140"/>
                      </a:ext>
                    </a:extLst>
                  </a:tr>
                  <a:tr h="77935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Mallows ' </a:t>
                          </a:r>
                          <a:r>
                            <a:rPr lang="en-US" sz="1600" kern="100" dirty="0" err="1">
                              <a:effectLst/>
                            </a:rPr>
                            <a:t>Cp</a:t>
                          </a:r>
                          <a:r>
                            <a:rPr lang="en-US" sz="1600" kern="100" dirty="0">
                              <a:effectLst/>
                            </a:rPr>
                            <a:t> </a:t>
                          </a:r>
                          <a:r>
                            <a:rPr lang="zh-TW" sz="1600" kern="100" dirty="0">
                              <a:effectLst/>
                            </a:rPr>
                            <a:t>選取法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sz="1600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（</m:t>
                              </m:r>
                              <m:sSub>
                                <m:sSubPr>
                                  <m:ctrlPr>
                                    <a:rPr lang="zh-TW" sz="16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𝑆𝑂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）、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（</a:t>
                          </a: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CO</a:t>
                          </a:r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）、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（</a:t>
                          </a:r>
                          <a:r>
                            <a:rPr lang="en-US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NO</a:t>
                          </a:r>
                          <a:r>
                            <a:rPr lang="zh-TW" sz="16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）</a:t>
                          </a:r>
                          <a:endParaRPr lang="zh-TW" sz="1600" kern="100" dirty="0">
                            <a:solidFill>
                              <a:srgbClr val="FF0000"/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18173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內容版面配置區 3">
                <a:extLst>
                  <a:ext uri="{FF2B5EF4-FFF2-40B4-BE49-F238E27FC236}">
                    <a16:creationId xmlns:a16="http://schemas.microsoft.com/office/drawing/2014/main" id="{83D8ED61-9D88-4CC1-9B4A-9DD9B506173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16652550"/>
                  </p:ext>
                </p:extLst>
              </p:nvPr>
            </p:nvGraphicFramePr>
            <p:xfrm>
              <a:off x="3060739" y="496867"/>
              <a:ext cx="8099325" cy="4678191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3040673">
                      <a:extLst>
                        <a:ext uri="{9D8B030D-6E8A-4147-A177-3AD203B41FA5}">
                          <a16:colId xmlns:a16="http://schemas.microsoft.com/office/drawing/2014/main" val="1981466606"/>
                        </a:ext>
                      </a:extLst>
                    </a:gridCol>
                    <a:gridCol w="5058652">
                      <a:extLst>
                        <a:ext uri="{9D8B030D-6E8A-4147-A177-3AD203B41FA5}">
                          <a16:colId xmlns:a16="http://schemas.microsoft.com/office/drawing/2014/main" val="73210924"/>
                        </a:ext>
                      </a:extLst>
                    </a:gridCol>
                  </a:tblGrid>
                  <a:tr h="75611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變數選取法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選取變數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9721791"/>
                      </a:ext>
                    </a:extLst>
                  </a:tr>
                  <a:tr h="77935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前進選擇法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241" t="-97656" r="-482" b="-405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5805189"/>
                      </a:ext>
                    </a:extLst>
                  </a:tr>
                  <a:tr h="78705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向後消去法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241" t="-196124" r="-482" b="-3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0620043"/>
                      </a:ext>
                    </a:extLst>
                  </a:tr>
                  <a:tr h="77935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逐步選擇法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241" t="-298438" r="-482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8924940"/>
                      </a:ext>
                    </a:extLst>
                  </a:tr>
                  <a:tr h="79694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0" t="-389313" r="-16713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241" t="-389313" r="-48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8334140"/>
                      </a:ext>
                    </a:extLst>
                  </a:tr>
                  <a:tr h="77935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Mallows ' </a:t>
                          </a:r>
                          <a:r>
                            <a:rPr lang="en-US" sz="1600" kern="100" dirty="0" err="1">
                              <a:effectLst/>
                            </a:rPr>
                            <a:t>Cp</a:t>
                          </a:r>
                          <a:r>
                            <a:rPr lang="en-US" sz="1600" kern="100" dirty="0">
                              <a:effectLst/>
                            </a:rPr>
                            <a:t> </a:t>
                          </a:r>
                          <a:r>
                            <a:rPr lang="zh-TW" sz="1600" kern="100" dirty="0">
                              <a:effectLst/>
                            </a:rPr>
                            <a:t>選取法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241" t="-500781" r="-482" b="-2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81730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01CB36C-2F1C-45A8-95AB-78154608FAD4}"/>
              </a:ext>
            </a:extLst>
          </p:cNvPr>
          <p:cNvSpPr/>
          <p:nvPr/>
        </p:nvSpPr>
        <p:spPr>
          <a:xfrm>
            <a:off x="4374912" y="540936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最佳迴歸模型：</a:t>
            </a:r>
            <a:endParaRPr lang="zh-TW" altLang="en-US" sz="2400" dirty="0"/>
          </a:p>
        </p:txBody>
      </p:sp>
      <p:sp>
        <p:nvSpPr>
          <p:cNvPr id="12" name="Freeform 94">
            <a:extLst>
              <a:ext uri="{FF2B5EF4-FFF2-40B4-BE49-F238E27FC236}">
                <a16:creationId xmlns:a16="http://schemas.microsoft.com/office/drawing/2014/main" id="{7BFFF929-CE5F-47EC-A734-2E8FBAF4CEFB}"/>
              </a:ext>
            </a:extLst>
          </p:cNvPr>
          <p:cNvSpPr>
            <a:spLocks noEditPoints="1"/>
          </p:cNvSpPr>
          <p:nvPr/>
        </p:nvSpPr>
        <p:spPr bwMode="auto">
          <a:xfrm>
            <a:off x="3717674" y="5327137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3D4EB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AC0C816-D514-478E-9C24-BF439061E082}"/>
                  </a:ext>
                </a:extLst>
              </p:cNvPr>
              <p:cNvSpPr/>
              <p:nvPr/>
            </p:nvSpPr>
            <p:spPr>
              <a:xfrm>
                <a:off x="4680920" y="5871923"/>
                <a:ext cx="6803016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=20.18661+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10.80621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+38.92801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6.03075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AC0C816-D514-478E-9C24-BF439061E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20" y="5871923"/>
                <a:ext cx="6803016" cy="408445"/>
              </a:xfrm>
              <a:prstGeom prst="rect">
                <a:avLst/>
              </a:prstGeom>
              <a:blipFill>
                <a:blip r:embed="rId3"/>
                <a:stretch>
                  <a:fillRect t="-7463" b="-4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D762190-D460-4527-BEEF-28F791E31F98}"/>
                  </a:ext>
                </a:extLst>
              </p:cNvPr>
              <p:cNvSpPr/>
              <p:nvPr/>
            </p:nvSpPr>
            <p:spPr>
              <a:xfrm>
                <a:off x="10539926" y="6422777"/>
                <a:ext cx="1357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=1,2,</a:t>
                </a:r>
                <a:r>
                  <a:rPr lang="zh-TW" altLang="zh-TW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…</a:t>
                </a:r>
                <a:r>
                  <a:rPr lang="en-US" altLang="zh-TW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,66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D762190-D460-4527-BEEF-28F791E31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926" y="6422777"/>
                <a:ext cx="1357359" cy="369332"/>
              </a:xfrm>
              <a:prstGeom prst="rect">
                <a:avLst/>
              </a:prstGeom>
              <a:blipFill>
                <a:blip r:embed="rId4"/>
                <a:stretch>
                  <a:fillRect t="-10000" r="-4036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28107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0DF7FFF5-DF69-43F1-BFC1-04F179936B43}"/>
              </a:ext>
            </a:extLst>
          </p:cNvPr>
          <p:cNvGrpSpPr/>
          <p:nvPr/>
        </p:nvGrpSpPr>
        <p:grpSpPr>
          <a:xfrm>
            <a:off x="383690" y="1623850"/>
            <a:ext cx="5636232" cy="1406499"/>
            <a:chOff x="7000448" y="1759156"/>
            <a:chExt cx="4390238" cy="1152990"/>
          </a:xfrm>
        </p:grpSpPr>
        <p:sp>
          <p:nvSpPr>
            <p:cNvPr id="9" name="矩形 8"/>
            <p:cNvSpPr/>
            <p:nvPr/>
          </p:nvSpPr>
          <p:spPr>
            <a:xfrm flipV="1">
              <a:off x="7060855" y="1759156"/>
              <a:ext cx="765739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872924" y="1804317"/>
              <a:ext cx="1365412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參數估計值表</a:t>
              </a:r>
              <a:endParaRPr lang="en-US" altLang="zh-CN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00448" y="1759156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799549" y="2265815"/>
              <a:ext cx="3591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VIF 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值皆小於 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</a:p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代表變數間沒有強烈的共線性關係</a:t>
              </a:r>
            </a:p>
          </p:txBody>
        </p:sp>
      </p:grpSp>
      <p:sp>
        <p:nvSpPr>
          <p:cNvPr id="13" name="矩形 12"/>
          <p:cNvSpPr/>
          <p:nvPr/>
        </p:nvSpPr>
        <p:spPr>
          <a:xfrm flipV="1">
            <a:off x="6539745" y="1621203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295587" y="2248843"/>
            <a:ext cx="411966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分析選模後的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值小於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</a:p>
          <a:p>
            <a:pPr>
              <a:lnSpc>
                <a:spcPct val="13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所以表示三個解釋變數有顯著線性相關</a:t>
            </a:r>
          </a:p>
        </p:txBody>
      </p:sp>
      <p:sp>
        <p:nvSpPr>
          <p:cNvPr id="15" name="矩形 14"/>
          <p:cNvSpPr/>
          <p:nvPr/>
        </p:nvSpPr>
        <p:spPr>
          <a:xfrm>
            <a:off x="7351814" y="1666364"/>
            <a:ext cx="17235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</a:rPr>
              <a:t>變異數分析表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79338" y="1621203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0C2031F-1D63-4B9B-925F-249E83C28A97}"/>
              </a:ext>
            </a:extLst>
          </p:cNvPr>
          <p:cNvGrpSpPr/>
          <p:nvPr/>
        </p:nvGrpSpPr>
        <p:grpSpPr>
          <a:xfrm>
            <a:off x="219075" y="90539"/>
            <a:ext cx="3495677" cy="1356116"/>
            <a:chOff x="400049" y="1137262"/>
            <a:chExt cx="6238875" cy="1356116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F7153429-66FE-483D-80B2-807D95181CC5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D08DDE-5DAB-4CF0-A1E3-CD151EFF825B}"/>
                </a:ext>
              </a:extLst>
            </p:cNvPr>
            <p:cNvSpPr/>
            <p:nvPr/>
          </p:nvSpPr>
          <p:spPr>
            <a:xfrm>
              <a:off x="693842" y="1200716"/>
              <a:ext cx="5822594" cy="12926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建立模型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D3E16650-439F-4F7D-BADE-97B9309FC13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0" y="3185283"/>
            <a:ext cx="5547570" cy="326467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F0C7A88-85BE-4BE6-AD14-1153ADFE08C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88" y="3154056"/>
            <a:ext cx="5547569" cy="32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0DF7FFF5-DF69-43F1-BFC1-04F179936B43}"/>
              </a:ext>
            </a:extLst>
          </p:cNvPr>
          <p:cNvGrpSpPr/>
          <p:nvPr/>
        </p:nvGrpSpPr>
        <p:grpSpPr>
          <a:xfrm>
            <a:off x="285370" y="1623852"/>
            <a:ext cx="5594321" cy="1541389"/>
            <a:chOff x="7000448" y="1759156"/>
            <a:chExt cx="4357592" cy="1263567"/>
          </a:xfrm>
        </p:grpSpPr>
        <p:sp>
          <p:nvSpPr>
            <p:cNvPr id="9" name="矩形 8"/>
            <p:cNvSpPr/>
            <p:nvPr/>
          </p:nvSpPr>
          <p:spPr>
            <a:xfrm flipV="1">
              <a:off x="7060855" y="1759156"/>
              <a:ext cx="765739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872924" y="1804317"/>
              <a:ext cx="1941868" cy="4036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殘差期望值是否為零</a:t>
              </a:r>
              <a:endParaRPr lang="en-US" altLang="zh-CN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00448" y="1759156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799548" y="2265815"/>
              <a:ext cx="3558492" cy="756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下面這張</a:t>
              </a:r>
              <a:r>
                <a:rPr lang="zh-TW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圖得知三種檢定之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p-value </a:t>
              </a:r>
              <a:r>
                <a:rPr lang="zh-TW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值皆大於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0.05</a:t>
              </a:r>
              <a:r>
                <a:rPr lang="zh-TW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，所以不拒絕虛無假設，殘差期望值為零。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 flipV="1">
            <a:off x="6375883" y="1621203"/>
            <a:ext cx="7657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8"/>
          <p:cNvSpPr txBox="1"/>
          <p:nvPr/>
        </p:nvSpPr>
        <p:spPr>
          <a:xfrm>
            <a:off x="7131725" y="2158807"/>
            <a:ext cx="4568428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在假設顯著水準皆為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0.05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的情況下，由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下面這張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圖得知這四種檢定方式的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p-value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值皆顯著，因此拒絕虛無假設，不符合常態。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87952" y="1666364"/>
            <a:ext cx="300595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</a:rPr>
              <a:t>殘差項是否符合常態分配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15476" y="1621203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2"/>
                </a:solidFill>
              </a:rPr>
              <a:t>02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0C2031F-1D63-4B9B-925F-249E83C28A97}"/>
              </a:ext>
            </a:extLst>
          </p:cNvPr>
          <p:cNvGrpSpPr/>
          <p:nvPr/>
        </p:nvGrpSpPr>
        <p:grpSpPr>
          <a:xfrm>
            <a:off x="219075" y="90539"/>
            <a:ext cx="3495677" cy="1356116"/>
            <a:chOff x="400049" y="1137262"/>
            <a:chExt cx="6238875" cy="1356116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F7153429-66FE-483D-80B2-807D95181CC5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D08DDE-5DAB-4CF0-A1E3-CD151EFF825B}"/>
                </a:ext>
              </a:extLst>
            </p:cNvPr>
            <p:cNvSpPr/>
            <p:nvPr/>
          </p:nvSpPr>
          <p:spPr>
            <a:xfrm>
              <a:off x="693842" y="1200716"/>
              <a:ext cx="5822593" cy="12926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殘差分析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5A957289-F0BF-4058-9973-FEF2EC6012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7" y="3199148"/>
            <a:ext cx="5604153" cy="332959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A3F112FA-71E3-46FD-8C19-F9D26A03E4BD}"/>
              </a:ext>
            </a:extLst>
          </p:cNvPr>
          <p:cNvGrpSpPr/>
          <p:nvPr/>
        </p:nvGrpSpPr>
        <p:grpSpPr>
          <a:xfrm>
            <a:off x="6460028" y="3429000"/>
            <a:ext cx="5524436" cy="3191819"/>
            <a:chOff x="6922614" y="3540887"/>
            <a:chExt cx="4979892" cy="2646119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737BA95F-98CC-4B13-9B13-3422DC6CF36B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2614" y="3540887"/>
              <a:ext cx="4979892" cy="2646119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6E61DDF-5534-4EC4-8067-A2798BB1F5CD}"/>
                </a:ext>
              </a:extLst>
            </p:cNvPr>
            <p:cNvSpPr/>
            <p:nvPr/>
          </p:nvSpPr>
          <p:spPr>
            <a:xfrm>
              <a:off x="11138767" y="4441723"/>
              <a:ext cx="763739" cy="17452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087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1647022"/>
          </a:xfrm>
        </p:spPr>
        <p:txBody>
          <a:bodyPr/>
          <a:lstStyle/>
          <a:p>
            <a:r>
              <a:rPr kumimoji="1" lang="zh-TW" altLang="en-US" dirty="0"/>
              <a:t>轉換過程</a:t>
            </a:r>
            <a:endParaRPr kumimoji="1" lang="en-US" altLang="zh-TW" dirty="0"/>
          </a:p>
          <a:p>
            <a:r>
              <a:rPr kumimoji="1" lang="zh-TW" altLang="en-US" dirty="0"/>
              <a:t>轉換後分析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>
            <a:extLst>
              <a:ext uri="{FF2B5EF4-FFF2-40B4-BE49-F238E27FC236}">
                <a16:creationId xmlns:a16="http://schemas.microsoft.com/office/drawing/2014/main" id="{D29840E5-5D48-496E-830C-EC29AD01DC15}"/>
              </a:ext>
            </a:extLst>
          </p:cNvPr>
          <p:cNvGrpSpPr/>
          <p:nvPr/>
        </p:nvGrpSpPr>
        <p:grpSpPr>
          <a:xfrm>
            <a:off x="400049" y="425643"/>
            <a:ext cx="6238875" cy="1348763"/>
            <a:chOff x="400049" y="1137262"/>
            <a:chExt cx="6238875" cy="1348763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7ED2F6D6-1BD8-44A4-B2BD-87932B4E873D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E99B40A-7572-4198-8724-6257E576CFA7}"/>
                </a:ext>
              </a:extLst>
            </p:cNvPr>
            <p:cNvSpPr/>
            <p:nvPr/>
          </p:nvSpPr>
          <p:spPr>
            <a:xfrm>
              <a:off x="744320" y="1137262"/>
              <a:ext cx="5570756" cy="12926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基本統計量分析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9" name="內容版面配置區 3">
                <a:extLst>
                  <a:ext uri="{FF2B5EF4-FFF2-40B4-BE49-F238E27FC236}">
                    <a16:creationId xmlns:a16="http://schemas.microsoft.com/office/drawing/2014/main" id="{D645CB4A-7E6D-411E-BBC6-2C56EBA326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2635439"/>
                  </p:ext>
                </p:extLst>
              </p:nvPr>
            </p:nvGraphicFramePr>
            <p:xfrm>
              <a:off x="1581150" y="2171700"/>
              <a:ext cx="9309000" cy="4354456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765637">
                      <a:extLst>
                        <a:ext uri="{9D8B030D-6E8A-4147-A177-3AD203B41FA5}">
                          <a16:colId xmlns:a16="http://schemas.microsoft.com/office/drawing/2014/main" val="2833823924"/>
                        </a:ext>
                      </a:extLst>
                    </a:gridCol>
                    <a:gridCol w="1940570">
                      <a:extLst>
                        <a:ext uri="{9D8B030D-6E8A-4147-A177-3AD203B41FA5}">
                          <a16:colId xmlns:a16="http://schemas.microsoft.com/office/drawing/2014/main" val="3027121766"/>
                        </a:ext>
                      </a:extLst>
                    </a:gridCol>
                    <a:gridCol w="599050">
                      <a:extLst>
                        <a:ext uri="{9D8B030D-6E8A-4147-A177-3AD203B41FA5}">
                          <a16:colId xmlns:a16="http://schemas.microsoft.com/office/drawing/2014/main" val="3030346924"/>
                        </a:ext>
                      </a:extLst>
                    </a:gridCol>
                    <a:gridCol w="1297391">
                      <a:extLst>
                        <a:ext uri="{9D8B030D-6E8A-4147-A177-3AD203B41FA5}">
                          <a16:colId xmlns:a16="http://schemas.microsoft.com/office/drawing/2014/main" val="3577730192"/>
                        </a:ext>
                      </a:extLst>
                    </a:gridCol>
                    <a:gridCol w="1297391">
                      <a:extLst>
                        <a:ext uri="{9D8B030D-6E8A-4147-A177-3AD203B41FA5}">
                          <a16:colId xmlns:a16="http://schemas.microsoft.com/office/drawing/2014/main" val="3158349393"/>
                        </a:ext>
                      </a:extLst>
                    </a:gridCol>
                    <a:gridCol w="1148456">
                      <a:extLst>
                        <a:ext uri="{9D8B030D-6E8A-4147-A177-3AD203B41FA5}">
                          <a16:colId xmlns:a16="http://schemas.microsoft.com/office/drawing/2014/main" val="4071434506"/>
                        </a:ext>
                      </a:extLst>
                    </a:gridCol>
                    <a:gridCol w="1119772">
                      <a:extLst>
                        <a:ext uri="{9D8B030D-6E8A-4147-A177-3AD203B41FA5}">
                          <a16:colId xmlns:a16="http://schemas.microsoft.com/office/drawing/2014/main" val="1425096429"/>
                        </a:ext>
                      </a:extLst>
                    </a:gridCol>
                    <a:gridCol w="1140733">
                      <a:extLst>
                        <a:ext uri="{9D8B030D-6E8A-4147-A177-3AD203B41FA5}">
                          <a16:colId xmlns:a16="http://schemas.microsoft.com/office/drawing/2014/main" val="2898691029"/>
                        </a:ext>
                      </a:extLst>
                    </a:gridCol>
                  </a:tblGrid>
                  <a:tr h="533772">
                    <a:tc gridSpan="8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基本統計量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6871907"/>
                      </a:ext>
                    </a:extLst>
                  </a:tr>
                  <a:tr h="59932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變數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標籤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N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平均值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標準差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總和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最小值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最大值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47318601"/>
                      </a:ext>
                    </a:extLst>
                  </a:tr>
                  <a:tr h="53377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Y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懸浮微粒</a:t>
                          </a:r>
                          <a:r>
                            <a:rPr lang="en-US" sz="1800" kern="100" dirty="0">
                              <a:effectLst/>
                            </a:rPr>
                            <a:t>PM10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0.02401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0.00731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1.03233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0.01282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0.04167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05955014"/>
                      </a:ext>
                    </a:extLst>
                  </a:tr>
                  <a:tr h="53377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二氧化硫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SO</m:t>
                                  </m:r>
                                </m:e>
                                <m:sub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2.73256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0.88040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117.5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1.5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5.2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7786201"/>
                      </a:ext>
                    </a:extLst>
                  </a:tr>
                  <a:tr h="55250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一氧化碳</a:t>
                          </a:r>
                          <a:r>
                            <a:rPr lang="en-US" sz="1800" kern="100">
                              <a:effectLst/>
                            </a:rPr>
                            <a:t>CO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0.3307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0.092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14.22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0.11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0.62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35433360"/>
                      </a:ext>
                    </a:extLst>
                  </a:tr>
                  <a:tr h="53377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altLang="en-US" sz="1800" kern="100" dirty="0">
                              <a:effectLst/>
                            </a:rPr>
                            <a:t>氮氧化物</a:t>
                          </a:r>
                          <a:r>
                            <a:rPr lang="en-US" sz="1800" kern="100" dirty="0">
                              <a:effectLst/>
                            </a:rPr>
                            <a:t>NOx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13.74837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5.04888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591.18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2.98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24.08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60963741"/>
                      </a:ext>
                    </a:extLst>
                  </a:tr>
                  <a:tr h="53377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一氧化氮</a:t>
                          </a:r>
                          <a:r>
                            <a:rPr lang="en-US" sz="1800" kern="100">
                              <a:effectLst/>
                            </a:rPr>
                            <a:t>NO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2.18767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1.14411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94.07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0.59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5.71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5648488"/>
                      </a:ext>
                    </a:extLst>
                  </a:tr>
                  <a:tr h="53377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二氧化氮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11.55535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4.24735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496.88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2.27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20.25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91632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9" name="內容版面配置區 3">
                <a:extLst>
                  <a:ext uri="{FF2B5EF4-FFF2-40B4-BE49-F238E27FC236}">
                    <a16:creationId xmlns:a16="http://schemas.microsoft.com/office/drawing/2014/main" id="{D645CB4A-7E6D-411E-BBC6-2C56EBA326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2635439"/>
                  </p:ext>
                </p:extLst>
              </p:nvPr>
            </p:nvGraphicFramePr>
            <p:xfrm>
              <a:off x="1581150" y="2171700"/>
              <a:ext cx="9309000" cy="4354456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765637">
                      <a:extLst>
                        <a:ext uri="{9D8B030D-6E8A-4147-A177-3AD203B41FA5}">
                          <a16:colId xmlns:a16="http://schemas.microsoft.com/office/drawing/2014/main" val="2833823924"/>
                        </a:ext>
                      </a:extLst>
                    </a:gridCol>
                    <a:gridCol w="1940570">
                      <a:extLst>
                        <a:ext uri="{9D8B030D-6E8A-4147-A177-3AD203B41FA5}">
                          <a16:colId xmlns:a16="http://schemas.microsoft.com/office/drawing/2014/main" val="3027121766"/>
                        </a:ext>
                      </a:extLst>
                    </a:gridCol>
                    <a:gridCol w="599050">
                      <a:extLst>
                        <a:ext uri="{9D8B030D-6E8A-4147-A177-3AD203B41FA5}">
                          <a16:colId xmlns:a16="http://schemas.microsoft.com/office/drawing/2014/main" val="3030346924"/>
                        </a:ext>
                      </a:extLst>
                    </a:gridCol>
                    <a:gridCol w="1297391">
                      <a:extLst>
                        <a:ext uri="{9D8B030D-6E8A-4147-A177-3AD203B41FA5}">
                          <a16:colId xmlns:a16="http://schemas.microsoft.com/office/drawing/2014/main" val="3577730192"/>
                        </a:ext>
                      </a:extLst>
                    </a:gridCol>
                    <a:gridCol w="1297391">
                      <a:extLst>
                        <a:ext uri="{9D8B030D-6E8A-4147-A177-3AD203B41FA5}">
                          <a16:colId xmlns:a16="http://schemas.microsoft.com/office/drawing/2014/main" val="3158349393"/>
                        </a:ext>
                      </a:extLst>
                    </a:gridCol>
                    <a:gridCol w="1148456">
                      <a:extLst>
                        <a:ext uri="{9D8B030D-6E8A-4147-A177-3AD203B41FA5}">
                          <a16:colId xmlns:a16="http://schemas.microsoft.com/office/drawing/2014/main" val="4071434506"/>
                        </a:ext>
                      </a:extLst>
                    </a:gridCol>
                    <a:gridCol w="1119772">
                      <a:extLst>
                        <a:ext uri="{9D8B030D-6E8A-4147-A177-3AD203B41FA5}">
                          <a16:colId xmlns:a16="http://schemas.microsoft.com/office/drawing/2014/main" val="1425096429"/>
                        </a:ext>
                      </a:extLst>
                    </a:gridCol>
                    <a:gridCol w="1140733">
                      <a:extLst>
                        <a:ext uri="{9D8B030D-6E8A-4147-A177-3AD203B41FA5}">
                          <a16:colId xmlns:a16="http://schemas.microsoft.com/office/drawing/2014/main" val="2898691029"/>
                        </a:ext>
                      </a:extLst>
                    </a:gridCol>
                  </a:tblGrid>
                  <a:tr h="533772">
                    <a:tc gridSpan="8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基本統計量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6871907"/>
                      </a:ext>
                    </a:extLst>
                  </a:tr>
                  <a:tr h="59932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變數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標籤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N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平均值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標準差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總和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最小值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最大值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47318601"/>
                      </a:ext>
                    </a:extLst>
                  </a:tr>
                  <a:tr h="53377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Y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懸浮微粒</a:t>
                          </a:r>
                          <a:r>
                            <a:rPr lang="en-US" sz="1800" kern="100" dirty="0">
                              <a:effectLst/>
                            </a:rPr>
                            <a:t>PM10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0.02401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0.00731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1.03233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0.01282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0.04167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05955014"/>
                      </a:ext>
                    </a:extLst>
                  </a:tr>
                  <a:tr h="53377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4" t="-316092" r="-1115873" b="-409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9937" t="-316092" r="-342138" b="-409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2.73256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0.88040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117.5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1.5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5.2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7786201"/>
                      </a:ext>
                    </a:extLst>
                  </a:tr>
                  <a:tr h="55250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4" t="-397802" r="-1115873" b="-291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一氧化碳</a:t>
                          </a:r>
                          <a:r>
                            <a:rPr lang="en-US" sz="1800" kern="100">
                              <a:effectLst/>
                            </a:rPr>
                            <a:t>CO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0.3307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0.092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14.22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0.11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0.62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35433360"/>
                      </a:ext>
                    </a:extLst>
                  </a:tr>
                  <a:tr h="53377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4" t="-514773" r="-1115873" b="-2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altLang="en-US" sz="1800" kern="100" dirty="0">
                              <a:effectLst/>
                            </a:rPr>
                            <a:t>氮氧化物</a:t>
                          </a:r>
                          <a:r>
                            <a:rPr lang="en-US" sz="1800" kern="100" dirty="0">
                              <a:effectLst/>
                            </a:rPr>
                            <a:t>NOx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13.74837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5.04888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591.18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2.98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24.08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60963741"/>
                      </a:ext>
                    </a:extLst>
                  </a:tr>
                  <a:tr h="53377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4" t="-621839" r="-1115873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>
                              <a:effectLst/>
                            </a:rPr>
                            <a:t>一氧化氮</a:t>
                          </a:r>
                          <a:r>
                            <a:rPr lang="en-US" sz="1800" kern="100">
                              <a:effectLst/>
                            </a:rPr>
                            <a:t>NO</a:t>
                          </a:r>
                          <a:endParaRPr lang="zh-TW" sz="1800" kern="10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2.18767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1.14411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94.07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0.59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5.71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5648488"/>
                      </a:ext>
                    </a:extLst>
                  </a:tr>
                  <a:tr h="53377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4" t="-713636" r="-1115873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9937" t="-713636" r="-3421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43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11.55535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4.24735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496.88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2.27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kern="100" dirty="0">
                              <a:effectLst/>
                            </a:rPr>
                            <a:t>20.25</a:t>
                          </a:r>
                          <a:endParaRPr lang="zh-TW" sz="1800" kern="100" dirty="0"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916323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695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>
            <a:extLst>
              <a:ext uri="{FF2B5EF4-FFF2-40B4-BE49-F238E27FC236}">
                <a16:creationId xmlns:a16="http://schemas.microsoft.com/office/drawing/2014/main" id="{07CE032E-19ED-4389-9F4D-A1C389FEA690}"/>
              </a:ext>
            </a:extLst>
          </p:cNvPr>
          <p:cNvGrpSpPr/>
          <p:nvPr/>
        </p:nvGrpSpPr>
        <p:grpSpPr>
          <a:xfrm>
            <a:off x="383689" y="1623849"/>
            <a:ext cx="5563408" cy="1237744"/>
            <a:chOff x="7000448" y="1759155"/>
            <a:chExt cx="4407385" cy="1237744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A2A3405-668D-401F-AE91-456775D270ED}"/>
                </a:ext>
              </a:extLst>
            </p:cNvPr>
            <p:cNvSpPr/>
            <p:nvPr/>
          </p:nvSpPr>
          <p:spPr>
            <a:xfrm flipV="1">
              <a:off x="7060855" y="1759155"/>
              <a:ext cx="626885" cy="4571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DFD2AE2-AF46-4B04-A685-0671C67D8D6D}"/>
                </a:ext>
              </a:extLst>
            </p:cNvPr>
            <p:cNvSpPr/>
            <p:nvPr/>
          </p:nvSpPr>
          <p:spPr>
            <a:xfrm>
              <a:off x="7872924" y="1804317"/>
              <a:ext cx="2366104" cy="45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2000" b="1" dirty="0">
                  <a:solidFill>
                    <a:schemeClr val="accent3">
                      <a:lumMod val="75000"/>
                    </a:schemeClr>
                  </a:solidFill>
                </a:rPr>
                <a:t>二氧化硫與</a:t>
              </a:r>
              <a:r>
                <a:rPr lang="en-US" altLang="zh-TW" sz="2000" b="1" dirty="0">
                  <a:solidFill>
                    <a:schemeClr val="accent3">
                      <a:lumMod val="75000"/>
                    </a:schemeClr>
                  </a:solidFill>
                </a:rPr>
                <a:t>PM10</a:t>
              </a:r>
              <a:r>
                <a:rPr lang="zh-TW" altLang="en-US" sz="2000" b="1" dirty="0">
                  <a:solidFill>
                    <a:schemeClr val="accent3">
                      <a:lumMod val="75000"/>
                    </a:schemeClr>
                  </a:solidFill>
                </a:rPr>
                <a:t>散佈圖</a:t>
              </a:r>
              <a:endParaRPr lang="en-US" altLang="zh-CN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646698D-FBB7-445C-9F54-B15001CDA872}"/>
                </a:ext>
              </a:extLst>
            </p:cNvPr>
            <p:cNvSpPr/>
            <p:nvPr/>
          </p:nvSpPr>
          <p:spPr>
            <a:xfrm>
              <a:off x="7000448" y="1759156"/>
              <a:ext cx="646640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3">
                      <a:lumMod val="75000"/>
                    </a:schemeClr>
                  </a:solidFill>
                </a:rPr>
                <a:t>01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8">
                  <a:extLst>
                    <a:ext uri="{FF2B5EF4-FFF2-40B4-BE49-F238E27FC236}">
                      <a16:creationId xmlns:a16="http://schemas.microsoft.com/office/drawing/2014/main" id="{006769DD-5B15-45B7-BB75-7FF1694A7AAB}"/>
                    </a:ext>
                  </a:extLst>
                </p:cNvPr>
                <p:cNvSpPr txBox="1"/>
                <p:nvPr/>
              </p:nvSpPr>
              <p:spPr>
                <a:xfrm>
                  <a:off x="7816696" y="2295553"/>
                  <a:ext cx="3591137" cy="7013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與</a:t>
                  </a:r>
                  <a:r>
                    <a:rPr lang="en-US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PM10</a:t>
                  </a:r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呈負相關關係，即當</a:t>
                  </a:r>
                  <a:r>
                    <a:rPr lang="en-US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PM10</a:t>
                  </a:r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濃度越高，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濃度越低</a:t>
                  </a:r>
                </a:p>
              </p:txBody>
            </p:sp>
          </mc:Choice>
          <mc:Fallback xmlns="">
            <p:sp>
              <p:nvSpPr>
                <p:cNvPr id="40" name="文本框 8">
                  <a:extLst>
                    <a:ext uri="{FF2B5EF4-FFF2-40B4-BE49-F238E27FC236}">
                      <a16:creationId xmlns:a16="http://schemas.microsoft.com/office/drawing/2014/main" id="{006769DD-5B15-45B7-BB75-7FF1694A7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6696" y="2295553"/>
                  <a:ext cx="3591137" cy="701346"/>
                </a:xfrm>
                <a:prstGeom prst="rect">
                  <a:avLst/>
                </a:prstGeom>
                <a:blipFill>
                  <a:blip r:embed="rId2"/>
                  <a:stretch>
                    <a:fillRect r="-5242" b="-956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D22AECF-BE51-4973-9BAE-D3AF7076D19E}"/>
              </a:ext>
            </a:extLst>
          </p:cNvPr>
          <p:cNvGrpSpPr/>
          <p:nvPr/>
        </p:nvGrpSpPr>
        <p:grpSpPr>
          <a:xfrm>
            <a:off x="6435733" y="1590586"/>
            <a:ext cx="5296327" cy="1545039"/>
            <a:chOff x="6695648" y="1623850"/>
            <a:chExt cx="4781977" cy="154503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48185D6-2034-4504-9631-FFB0524BC03A}"/>
                </a:ext>
              </a:extLst>
            </p:cNvPr>
            <p:cNvSpPr/>
            <p:nvPr/>
          </p:nvSpPr>
          <p:spPr>
            <a:xfrm flipV="1">
              <a:off x="6756055" y="1623850"/>
              <a:ext cx="765739" cy="4571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3" name="文本框 8">
              <a:extLst>
                <a:ext uri="{FF2B5EF4-FFF2-40B4-BE49-F238E27FC236}">
                  <a16:creationId xmlns:a16="http://schemas.microsoft.com/office/drawing/2014/main" id="{02009902-2903-470F-AA35-0CA90B8A144A}"/>
                </a:ext>
              </a:extLst>
            </p:cNvPr>
            <p:cNvSpPr txBox="1"/>
            <p:nvPr/>
          </p:nvSpPr>
          <p:spPr>
            <a:xfrm>
              <a:off x="7511897" y="2116293"/>
              <a:ext cx="396572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觀測值分佈較集中於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濃度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0.2ppb-0.5ppb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間，總體來看，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PM10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呈負相關關係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CA2C99F-6E64-47FA-9D7F-E926400E6832}"/>
                </a:ext>
              </a:extLst>
            </p:cNvPr>
            <p:cNvSpPr/>
            <p:nvPr/>
          </p:nvSpPr>
          <p:spPr>
            <a:xfrm>
              <a:off x="7568124" y="1669011"/>
              <a:ext cx="2986715" cy="45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2000" b="1" dirty="0">
                  <a:solidFill>
                    <a:schemeClr val="accent3">
                      <a:lumMod val="75000"/>
                    </a:schemeClr>
                  </a:solidFill>
                </a:rPr>
                <a:t>一氧化碳與</a:t>
              </a:r>
              <a:r>
                <a:rPr lang="en-US" altLang="zh-TW" sz="2000" b="1" dirty="0">
                  <a:solidFill>
                    <a:schemeClr val="accent3">
                      <a:lumMod val="75000"/>
                    </a:schemeClr>
                  </a:solidFill>
                </a:rPr>
                <a:t>PM10</a:t>
              </a:r>
              <a:r>
                <a:rPr lang="zh-TW" altLang="en-US" sz="2000" b="1" dirty="0">
                  <a:solidFill>
                    <a:schemeClr val="accent3">
                      <a:lumMod val="75000"/>
                    </a:schemeClr>
                  </a:solidFill>
                </a:rPr>
                <a:t>散佈圖</a:t>
              </a:r>
              <a:endParaRPr lang="en-US" altLang="zh-CN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300FD01-6EA4-4A18-B686-054FACB7AB2C}"/>
                </a:ext>
              </a:extLst>
            </p:cNvPr>
            <p:cNvSpPr/>
            <p:nvPr/>
          </p:nvSpPr>
          <p:spPr>
            <a:xfrm>
              <a:off x="6695648" y="1623850"/>
              <a:ext cx="81624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3">
                      <a:lumMod val="75000"/>
                    </a:schemeClr>
                  </a:solidFill>
                </a:rPr>
                <a:t>02</a:t>
              </a: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2A2F13D3-DB8E-4E07-9C83-0416E3E24803}"/>
              </a:ext>
            </a:extLst>
          </p:cNvPr>
          <p:cNvGrpSpPr/>
          <p:nvPr/>
        </p:nvGrpSpPr>
        <p:grpSpPr>
          <a:xfrm>
            <a:off x="219075" y="90539"/>
            <a:ext cx="3495676" cy="1348763"/>
            <a:chOff x="400049" y="1137262"/>
            <a:chExt cx="6238875" cy="1348763"/>
          </a:xfrm>
          <a:solidFill>
            <a:schemeClr val="accent3">
              <a:lumMod val="50000"/>
            </a:schemeClr>
          </a:solidFill>
        </p:grpSpPr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2DC31C14-35F7-4C6E-8AA1-1FFFCB220C3E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2342AF-7270-48AA-999C-BDE227AA3672}"/>
                </a:ext>
              </a:extLst>
            </p:cNvPr>
            <p:cNvSpPr/>
            <p:nvPr/>
          </p:nvSpPr>
          <p:spPr>
            <a:xfrm>
              <a:off x="1294816" y="1186172"/>
              <a:ext cx="4449340" cy="116916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散佈圖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9" name="图片 4">
            <a:extLst>
              <a:ext uri="{FF2B5EF4-FFF2-40B4-BE49-F238E27FC236}">
                <a16:creationId xmlns:a16="http://schemas.microsoft.com/office/drawing/2014/main" id="{A02425FE-9256-4E83-B85B-3916D275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9" y="2899371"/>
            <a:ext cx="5563408" cy="3614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0" name="图片 5">
            <a:extLst>
              <a:ext uri="{FF2B5EF4-FFF2-40B4-BE49-F238E27FC236}">
                <a16:creationId xmlns:a16="http://schemas.microsoft.com/office/drawing/2014/main" id="{64DB920F-24B7-4284-97A4-D0397483C29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10" y="2899371"/>
            <a:ext cx="5410201" cy="3614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>
            <a:extLst>
              <a:ext uri="{FF2B5EF4-FFF2-40B4-BE49-F238E27FC236}">
                <a16:creationId xmlns:a16="http://schemas.microsoft.com/office/drawing/2014/main" id="{07CE032E-19ED-4389-9F4D-A1C389FEA690}"/>
              </a:ext>
            </a:extLst>
          </p:cNvPr>
          <p:cNvGrpSpPr/>
          <p:nvPr/>
        </p:nvGrpSpPr>
        <p:grpSpPr>
          <a:xfrm>
            <a:off x="383688" y="1623849"/>
            <a:ext cx="5712311" cy="1557831"/>
            <a:chOff x="7000448" y="1759155"/>
            <a:chExt cx="4407385" cy="1557831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A2A3405-668D-401F-AE91-456775D270ED}"/>
                </a:ext>
              </a:extLst>
            </p:cNvPr>
            <p:cNvSpPr/>
            <p:nvPr/>
          </p:nvSpPr>
          <p:spPr>
            <a:xfrm flipV="1">
              <a:off x="7060855" y="1759155"/>
              <a:ext cx="586233" cy="4571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DFD2AE2-AF46-4B04-A685-0671C67D8D6D}"/>
                </a:ext>
              </a:extLst>
            </p:cNvPr>
            <p:cNvSpPr/>
            <p:nvPr/>
          </p:nvSpPr>
          <p:spPr>
            <a:xfrm>
              <a:off x="7872924" y="1804317"/>
              <a:ext cx="230442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2000" b="1" dirty="0">
                  <a:solidFill>
                    <a:schemeClr val="accent3">
                      <a:lumMod val="75000"/>
                    </a:schemeClr>
                  </a:solidFill>
                </a:rPr>
                <a:t>氮氧化物與</a:t>
              </a:r>
              <a:r>
                <a:rPr lang="en-US" altLang="zh-TW" sz="2000" b="1" dirty="0">
                  <a:solidFill>
                    <a:schemeClr val="accent3">
                      <a:lumMod val="75000"/>
                    </a:schemeClr>
                  </a:solidFill>
                </a:rPr>
                <a:t>PM10</a:t>
              </a:r>
              <a:r>
                <a:rPr lang="zh-TW" altLang="en-US" sz="2000" b="1" dirty="0">
                  <a:solidFill>
                    <a:schemeClr val="accent3">
                      <a:lumMod val="75000"/>
                    </a:schemeClr>
                  </a:solidFill>
                </a:rPr>
                <a:t>散佈圖</a:t>
              </a:r>
              <a:endParaRPr lang="en-US" altLang="zh-CN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646698D-FBB7-445C-9F54-B15001CDA872}"/>
                </a:ext>
              </a:extLst>
            </p:cNvPr>
            <p:cNvSpPr/>
            <p:nvPr/>
          </p:nvSpPr>
          <p:spPr>
            <a:xfrm>
              <a:off x="7000448" y="1759156"/>
              <a:ext cx="646640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3">
                      <a:lumMod val="75000"/>
                    </a:schemeClr>
                  </a:solidFill>
                </a:rPr>
                <a:t>03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8">
                  <a:extLst>
                    <a:ext uri="{FF2B5EF4-FFF2-40B4-BE49-F238E27FC236}">
                      <a16:creationId xmlns:a16="http://schemas.microsoft.com/office/drawing/2014/main" id="{006769DD-5B15-45B7-BB75-7FF1694A7AAB}"/>
                    </a:ext>
                  </a:extLst>
                </p:cNvPr>
                <p:cNvSpPr txBox="1"/>
                <p:nvPr/>
              </p:nvSpPr>
              <p:spPr>
                <a:xfrm>
                  <a:off x="7816696" y="2295553"/>
                  <a:ext cx="3591137" cy="1021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與</a:t>
                  </a:r>
                  <a:r>
                    <a:rPr lang="en-US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PM10</a:t>
                  </a:r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間無明顯的線性關係，觀測值分佈較集中於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US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10ppb-20ppb</a:t>
                  </a:r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間，推測</a:t>
                  </a:r>
                  <a:r>
                    <a:rPr lang="en-US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者間的線性關係受</a:t>
                  </a:r>
                  <a:r>
                    <a:rPr lang="en-US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NOx</a:t>
                  </a:r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的濃度間隔較大影響。</a:t>
                  </a:r>
                </a:p>
              </p:txBody>
            </p:sp>
          </mc:Choice>
          <mc:Fallback xmlns="">
            <p:sp>
              <p:nvSpPr>
                <p:cNvPr id="40" name="文本框 8">
                  <a:extLst>
                    <a:ext uri="{FF2B5EF4-FFF2-40B4-BE49-F238E27FC236}">
                      <a16:creationId xmlns:a16="http://schemas.microsoft.com/office/drawing/2014/main" id="{006769DD-5B15-45B7-BB75-7FF1694A7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6696" y="2295553"/>
                  <a:ext cx="3591137" cy="1021433"/>
                </a:xfrm>
                <a:prstGeom prst="rect">
                  <a:avLst/>
                </a:prstGeom>
                <a:blipFill>
                  <a:blip r:embed="rId2"/>
                  <a:stretch>
                    <a:fillRect l="-654" b="-59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D22AECF-BE51-4973-9BAE-D3AF7076D19E}"/>
              </a:ext>
            </a:extLst>
          </p:cNvPr>
          <p:cNvGrpSpPr/>
          <p:nvPr/>
        </p:nvGrpSpPr>
        <p:grpSpPr>
          <a:xfrm>
            <a:off x="6435732" y="1590586"/>
            <a:ext cx="5558434" cy="1495875"/>
            <a:chOff x="6695648" y="1623850"/>
            <a:chExt cx="5018630" cy="149587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48185D6-2034-4504-9631-FFB0524BC03A}"/>
                </a:ext>
              </a:extLst>
            </p:cNvPr>
            <p:cNvSpPr/>
            <p:nvPr/>
          </p:nvSpPr>
          <p:spPr>
            <a:xfrm flipV="1">
              <a:off x="6756055" y="1623850"/>
              <a:ext cx="765739" cy="4571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3" name="文本框 8">
              <a:extLst>
                <a:ext uri="{FF2B5EF4-FFF2-40B4-BE49-F238E27FC236}">
                  <a16:creationId xmlns:a16="http://schemas.microsoft.com/office/drawing/2014/main" id="{02009902-2903-470F-AA35-0CA90B8A144A}"/>
                </a:ext>
              </a:extLst>
            </p:cNvPr>
            <p:cNvSpPr txBox="1"/>
            <p:nvPr/>
          </p:nvSpPr>
          <p:spPr>
            <a:xfrm>
              <a:off x="7511897" y="2288728"/>
              <a:ext cx="42023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濃度較低的點分佈較密集，總體來看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PM10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呈正相關關係，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 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濃度越高，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PM10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濃度越高，當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 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濃度達最高時，出現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PM10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最大值。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CA2C99F-6E64-47FA-9D7F-E926400E6832}"/>
                </a:ext>
              </a:extLst>
            </p:cNvPr>
            <p:cNvSpPr/>
            <p:nvPr/>
          </p:nvSpPr>
          <p:spPr>
            <a:xfrm>
              <a:off x="7568124" y="1669011"/>
              <a:ext cx="2696662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2000" b="1" dirty="0">
                  <a:solidFill>
                    <a:schemeClr val="accent3">
                      <a:lumMod val="75000"/>
                    </a:schemeClr>
                  </a:solidFill>
                </a:rPr>
                <a:t>一氧化氮與</a:t>
              </a:r>
              <a:r>
                <a:rPr lang="en-US" altLang="zh-TW" sz="2000" b="1" dirty="0">
                  <a:solidFill>
                    <a:schemeClr val="accent3">
                      <a:lumMod val="75000"/>
                    </a:schemeClr>
                  </a:solidFill>
                </a:rPr>
                <a:t>PM10</a:t>
              </a:r>
              <a:r>
                <a:rPr lang="zh-TW" altLang="en-US" sz="2000" b="1" dirty="0">
                  <a:solidFill>
                    <a:schemeClr val="accent3">
                      <a:lumMod val="75000"/>
                    </a:schemeClr>
                  </a:solidFill>
                </a:rPr>
                <a:t>散佈圖</a:t>
              </a:r>
              <a:endParaRPr lang="en-US" altLang="zh-CN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300FD01-6EA4-4A18-B686-054FACB7AB2C}"/>
                </a:ext>
              </a:extLst>
            </p:cNvPr>
            <p:cNvSpPr/>
            <p:nvPr/>
          </p:nvSpPr>
          <p:spPr>
            <a:xfrm>
              <a:off x="6695648" y="1623850"/>
              <a:ext cx="73697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3">
                      <a:lumMod val="75000"/>
                    </a:schemeClr>
                  </a:solidFill>
                </a:rPr>
                <a:t>0</a:t>
              </a:r>
              <a:r>
                <a:rPr lang="en-US" altLang="zh-TW" sz="4000" b="1" dirty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en-US" altLang="zh-CN" sz="4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2A2F13D3-DB8E-4E07-9C83-0416E3E24803}"/>
              </a:ext>
            </a:extLst>
          </p:cNvPr>
          <p:cNvGrpSpPr/>
          <p:nvPr/>
        </p:nvGrpSpPr>
        <p:grpSpPr>
          <a:xfrm>
            <a:off x="219075" y="90539"/>
            <a:ext cx="3495676" cy="1348763"/>
            <a:chOff x="400049" y="1137262"/>
            <a:chExt cx="6238875" cy="1348763"/>
          </a:xfrm>
          <a:solidFill>
            <a:schemeClr val="accent3">
              <a:lumMod val="50000"/>
            </a:schemeClr>
          </a:solidFill>
        </p:grpSpPr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2DC31C14-35F7-4C6E-8AA1-1FFFCB220C3E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2342AF-7270-48AA-999C-BDE227AA3672}"/>
                </a:ext>
              </a:extLst>
            </p:cNvPr>
            <p:cNvSpPr/>
            <p:nvPr/>
          </p:nvSpPr>
          <p:spPr>
            <a:xfrm>
              <a:off x="1294816" y="1186172"/>
              <a:ext cx="4449340" cy="116916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散佈圖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7" name="图片 5">
            <a:extLst>
              <a:ext uri="{FF2B5EF4-FFF2-40B4-BE49-F238E27FC236}">
                <a16:creationId xmlns:a16="http://schemas.microsoft.com/office/drawing/2014/main" id="{79931120-E2BA-4C98-9348-C9260B6139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3" y="3251548"/>
            <a:ext cx="5552376" cy="3443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图片 6">
            <a:extLst>
              <a:ext uri="{FF2B5EF4-FFF2-40B4-BE49-F238E27FC236}">
                <a16:creationId xmlns:a16="http://schemas.microsoft.com/office/drawing/2014/main" id="{FEE2FDEB-8C34-4374-B98C-FB37E2C1F26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32" y="3221641"/>
            <a:ext cx="5469770" cy="3473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02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群組 35">
            <a:extLst>
              <a:ext uri="{FF2B5EF4-FFF2-40B4-BE49-F238E27FC236}">
                <a16:creationId xmlns:a16="http://schemas.microsoft.com/office/drawing/2014/main" id="{07CE032E-19ED-4389-9F4D-A1C389FEA690}"/>
              </a:ext>
            </a:extLst>
          </p:cNvPr>
          <p:cNvGrpSpPr/>
          <p:nvPr/>
        </p:nvGrpSpPr>
        <p:grpSpPr>
          <a:xfrm>
            <a:off x="4955312" y="531528"/>
            <a:ext cx="5785187" cy="1029309"/>
            <a:chOff x="7000448" y="1759155"/>
            <a:chExt cx="4463613" cy="1029309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A2A3405-668D-401F-AE91-456775D270ED}"/>
                </a:ext>
              </a:extLst>
            </p:cNvPr>
            <p:cNvSpPr/>
            <p:nvPr/>
          </p:nvSpPr>
          <p:spPr>
            <a:xfrm flipV="1">
              <a:off x="7060856" y="1759155"/>
              <a:ext cx="629785" cy="4571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DFD2AE2-AF46-4B04-A685-0671C67D8D6D}"/>
                </a:ext>
              </a:extLst>
            </p:cNvPr>
            <p:cNvSpPr/>
            <p:nvPr/>
          </p:nvSpPr>
          <p:spPr>
            <a:xfrm>
              <a:off x="7872924" y="1804317"/>
              <a:ext cx="230442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2000" b="1" dirty="0">
                  <a:solidFill>
                    <a:schemeClr val="accent3">
                      <a:lumMod val="75000"/>
                    </a:schemeClr>
                  </a:solidFill>
                </a:rPr>
                <a:t>二氧化氮與</a:t>
              </a:r>
              <a:r>
                <a:rPr lang="en-US" altLang="zh-TW" sz="2000" b="1" dirty="0">
                  <a:solidFill>
                    <a:schemeClr val="accent3">
                      <a:lumMod val="75000"/>
                    </a:schemeClr>
                  </a:solidFill>
                </a:rPr>
                <a:t>PM10</a:t>
              </a:r>
              <a:r>
                <a:rPr lang="zh-TW" altLang="en-US" sz="2000" b="1" dirty="0">
                  <a:solidFill>
                    <a:schemeClr val="accent3">
                      <a:lumMod val="75000"/>
                    </a:schemeClr>
                  </a:solidFill>
                </a:rPr>
                <a:t>散佈圖</a:t>
              </a:r>
              <a:endParaRPr lang="en-US" altLang="zh-CN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646698D-FBB7-445C-9F54-B15001CDA872}"/>
                </a:ext>
              </a:extLst>
            </p:cNvPr>
            <p:cNvSpPr/>
            <p:nvPr/>
          </p:nvSpPr>
          <p:spPr>
            <a:xfrm>
              <a:off x="7000448" y="1759156"/>
              <a:ext cx="629784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3">
                      <a:lumMod val="75000"/>
                    </a:schemeClr>
                  </a:solidFill>
                </a:rPr>
                <a:t>05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8">
                  <a:extLst>
                    <a:ext uri="{FF2B5EF4-FFF2-40B4-BE49-F238E27FC236}">
                      <a16:creationId xmlns:a16="http://schemas.microsoft.com/office/drawing/2014/main" id="{006769DD-5B15-45B7-BB75-7FF1694A7AAB}"/>
                    </a:ext>
                  </a:extLst>
                </p:cNvPr>
                <p:cNvSpPr txBox="1"/>
                <p:nvPr/>
              </p:nvSpPr>
              <p:spPr>
                <a:xfrm>
                  <a:off x="7872924" y="2336032"/>
                  <a:ext cx="3591137" cy="4524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TW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的濃度與</a:t>
                  </a:r>
                  <a:r>
                    <a:rPr lang="en-US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PM10</a:t>
                  </a:r>
                  <a:r>
                    <a:rPr lang="zh-TW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無明顯的線性</a:t>
                  </a:r>
                  <a:r>
                    <a:rPr lang="zh-TW" altLang="zh-TW" sz="20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關係。</a:t>
                  </a:r>
                </a:p>
              </p:txBody>
            </p:sp>
          </mc:Choice>
          <mc:Fallback xmlns="">
            <p:sp>
              <p:nvSpPr>
                <p:cNvPr id="40" name="文本框 8">
                  <a:extLst>
                    <a:ext uri="{FF2B5EF4-FFF2-40B4-BE49-F238E27FC236}">
                      <a16:creationId xmlns:a16="http://schemas.microsoft.com/office/drawing/2014/main" id="{006769DD-5B15-45B7-BB75-7FF1694A7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2924" y="2336032"/>
                  <a:ext cx="3591137" cy="452432"/>
                </a:xfrm>
                <a:prstGeom prst="rect">
                  <a:avLst/>
                </a:prstGeom>
                <a:blipFill>
                  <a:blip r:embed="rId2"/>
                  <a:stretch>
                    <a:fillRect b="-243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2A2F13D3-DB8E-4E07-9C83-0416E3E24803}"/>
              </a:ext>
            </a:extLst>
          </p:cNvPr>
          <p:cNvGrpSpPr/>
          <p:nvPr/>
        </p:nvGrpSpPr>
        <p:grpSpPr>
          <a:xfrm>
            <a:off x="219075" y="90539"/>
            <a:ext cx="3495676" cy="1348763"/>
            <a:chOff x="400049" y="1137262"/>
            <a:chExt cx="6238875" cy="1348763"/>
          </a:xfrm>
          <a:solidFill>
            <a:schemeClr val="accent3">
              <a:lumMod val="50000"/>
            </a:schemeClr>
          </a:solidFill>
        </p:grpSpPr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2DC31C14-35F7-4C6E-8AA1-1FFFCB220C3E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2342AF-7270-48AA-999C-BDE227AA3672}"/>
                </a:ext>
              </a:extLst>
            </p:cNvPr>
            <p:cNvSpPr/>
            <p:nvPr/>
          </p:nvSpPr>
          <p:spPr>
            <a:xfrm>
              <a:off x="1294816" y="1186172"/>
              <a:ext cx="4449340" cy="116916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散佈圖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9" name="图片 6">
            <a:extLst>
              <a:ext uri="{FF2B5EF4-FFF2-40B4-BE49-F238E27FC236}">
                <a16:creationId xmlns:a16="http://schemas.microsoft.com/office/drawing/2014/main" id="{52102EDD-38CB-4BDF-A87F-37FA275E52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960244"/>
            <a:ext cx="6700838" cy="421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00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>
            <a:extLst>
              <a:ext uri="{FF2B5EF4-FFF2-40B4-BE49-F238E27FC236}">
                <a16:creationId xmlns:a16="http://schemas.microsoft.com/office/drawing/2014/main" id="{689B60CE-14B6-43C8-A236-C9C057EE19BE}"/>
              </a:ext>
            </a:extLst>
          </p:cNvPr>
          <p:cNvGrpSpPr/>
          <p:nvPr/>
        </p:nvGrpSpPr>
        <p:grpSpPr>
          <a:xfrm>
            <a:off x="9172467" y="276935"/>
            <a:ext cx="2724151" cy="1348763"/>
            <a:chOff x="400049" y="1137262"/>
            <a:chExt cx="6238875" cy="1348763"/>
          </a:xfrm>
          <a:solidFill>
            <a:schemeClr val="accent3">
              <a:lumMod val="50000"/>
            </a:schemeClr>
          </a:solidFill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BF2EE76B-7E19-45AA-92DD-FA4AD839038F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8F68FF-BE6C-49AC-B513-E40CB147CBEF}"/>
                </a:ext>
              </a:extLst>
            </p:cNvPr>
            <p:cNvSpPr/>
            <p:nvPr/>
          </p:nvSpPr>
          <p:spPr>
            <a:xfrm>
              <a:off x="612500" y="1193363"/>
              <a:ext cx="5655582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相關性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內容版面配置區 3">
                <a:extLst>
                  <a:ext uri="{FF2B5EF4-FFF2-40B4-BE49-F238E27FC236}">
                    <a16:creationId xmlns:a16="http://schemas.microsoft.com/office/drawing/2014/main" id="{E42A6292-AD77-4EAE-A299-4EB320A9E4F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98216849"/>
                  </p:ext>
                </p:extLst>
              </p:nvPr>
            </p:nvGraphicFramePr>
            <p:xfrm>
              <a:off x="204397" y="1066800"/>
              <a:ext cx="8309826" cy="5287496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187118">
                      <a:extLst>
                        <a:ext uri="{9D8B030D-6E8A-4147-A177-3AD203B41FA5}">
                          <a16:colId xmlns:a16="http://schemas.microsoft.com/office/drawing/2014/main" val="3603689423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1231745051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877901928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319405681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4122549698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3918259714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2712134300"/>
                        </a:ext>
                      </a:extLst>
                    </a:gridCol>
                  </a:tblGrid>
                  <a:tr h="660937">
                    <a:tc gridSpan="7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相關係數表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3708605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 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Y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0962323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Y</a:t>
                          </a:r>
                          <a:endParaRPr lang="zh-TW" sz="18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PM10</a:t>
                          </a:r>
                          <a:r>
                            <a:rPr lang="zh-TW" sz="1800" kern="100" dirty="0">
                              <a:effectLst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-0.77665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-0.37585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-0.12029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0.43697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-0.26012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27584450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𝑆𝑂</m:t>
                                  </m:r>
                                </m:e>
                                <m:sub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800" kern="100" dirty="0">
                              <a:effectLst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-0.77665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0.64642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0.57187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0.1212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0.64713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99864496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CO</a:t>
                          </a:r>
                          <a:r>
                            <a:rPr lang="zh-TW" sz="1800" kern="100" dirty="0">
                              <a:effectLst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-0.37585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0.64642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0.84923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0.46885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0.88373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94202238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NOx</a:t>
                          </a:r>
                          <a:r>
                            <a:rPr lang="zh-TW" sz="1800" kern="100" dirty="0">
                              <a:effectLst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-0.12029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0.57187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0.84923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0.76102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0.98470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9164315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NO</a:t>
                          </a:r>
                          <a:r>
                            <a:rPr lang="zh-TW" sz="1800" kern="100" dirty="0">
                              <a:effectLst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0.43697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0.1212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0.46885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0.76102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0.63634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22147019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8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𝑁𝑂</m:t>
                                  </m:r>
                                </m:e>
                                <m:sub>
                                  <m: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sz="1800" kern="100" dirty="0">
                              <a:effectLst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-0.26012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0.64713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0.88373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0.98470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0.63634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507037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內容版面配置區 3">
                <a:extLst>
                  <a:ext uri="{FF2B5EF4-FFF2-40B4-BE49-F238E27FC236}">
                    <a16:creationId xmlns:a16="http://schemas.microsoft.com/office/drawing/2014/main" id="{E42A6292-AD77-4EAE-A299-4EB320A9E4F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98216849"/>
                  </p:ext>
                </p:extLst>
              </p:nvPr>
            </p:nvGraphicFramePr>
            <p:xfrm>
              <a:off x="204397" y="1066800"/>
              <a:ext cx="8309826" cy="5287496"/>
            </p:xfrm>
            <a:graphic>
              <a:graphicData uri="http://schemas.openxmlformats.org/drawingml/2006/table">
                <a:tbl>
                  <a:tblPr firstRow="1" firstCol="1" bandRow="1">
                    <a:tableStyleId>{F5AB1C69-6EDB-4FF4-983F-18BD219EF322}</a:tableStyleId>
                  </a:tblPr>
                  <a:tblGrid>
                    <a:gridCol w="1187118">
                      <a:extLst>
                        <a:ext uri="{9D8B030D-6E8A-4147-A177-3AD203B41FA5}">
                          <a16:colId xmlns:a16="http://schemas.microsoft.com/office/drawing/2014/main" val="3603689423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1231745051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877901928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319405681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4122549698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3918259714"/>
                        </a:ext>
                      </a:extLst>
                    </a:gridCol>
                    <a:gridCol w="1187118">
                      <a:extLst>
                        <a:ext uri="{9D8B030D-6E8A-4147-A177-3AD203B41FA5}">
                          <a16:colId xmlns:a16="http://schemas.microsoft.com/office/drawing/2014/main" val="2712134300"/>
                        </a:ext>
                      </a:extLst>
                    </a:gridCol>
                  </a:tblGrid>
                  <a:tr h="660937">
                    <a:tc gridSpan="7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相關係數表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3708605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 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Y</a:t>
                          </a:r>
                          <a:endParaRPr lang="zh-TW" sz="18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0513" t="-102778" r="-401538" b="-615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2062" t="-102778" r="-303608" b="-615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0000" t="-102778" r="-202051" b="-615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00000" t="-102778" r="-102051" b="-615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0000" t="-102778" r="-2051" b="-615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0962323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Y</a:t>
                          </a:r>
                          <a:endParaRPr lang="zh-TW" sz="18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PM10</a:t>
                          </a:r>
                          <a:r>
                            <a:rPr lang="zh-TW" sz="1800" kern="100" dirty="0">
                              <a:effectLst/>
                            </a:rPr>
                            <a:t>）</a:t>
                          </a:r>
                          <a:endParaRPr lang="zh-TW" sz="18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-0.77665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-0.37585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-0.12029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0.43697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-0.26012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27584450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3" t="-303704" r="-601538" b="-4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-0.77665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0.64642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0.57187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0.1212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0.64713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99864496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3" t="-400000" r="-601538" b="-3110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-0.37585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0.64642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0.84923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0.46885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0.88373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94202238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3" t="-504630" r="-601538" b="-2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-0.12029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0.57187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0.84923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0.76102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0.98470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9164315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3" t="-599083" r="-601538" b="-111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0.43697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0.1212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0.46885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0.76102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0.63634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22147019"/>
                      </a:ext>
                    </a:extLst>
                  </a:tr>
                  <a:tr h="660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3" t="-705556" r="-601538" b="-1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-0.26012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0.64713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0.88373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0.98470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0.63634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b="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  <a:endParaRPr lang="zh-TW" sz="1800" b="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5070372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群組 1">
            <a:extLst>
              <a:ext uri="{FF2B5EF4-FFF2-40B4-BE49-F238E27FC236}">
                <a16:creationId xmlns:a16="http://schemas.microsoft.com/office/drawing/2014/main" id="{FC59ACE7-B1BA-40A6-BBBA-AB5B9F37DAF2}"/>
              </a:ext>
            </a:extLst>
          </p:cNvPr>
          <p:cNvGrpSpPr/>
          <p:nvPr/>
        </p:nvGrpSpPr>
        <p:grpSpPr>
          <a:xfrm>
            <a:off x="8572316" y="3667110"/>
            <a:ext cx="3444005" cy="2501151"/>
            <a:chOff x="8572316" y="4140891"/>
            <a:chExt cx="3444005" cy="2501151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4896D4F-CAB8-4D98-9C8E-2743A482C956}"/>
                </a:ext>
              </a:extLst>
            </p:cNvPr>
            <p:cNvSpPr/>
            <p:nvPr/>
          </p:nvSpPr>
          <p:spPr>
            <a:xfrm>
              <a:off x="8572316" y="5303214"/>
              <a:ext cx="3444005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０  ≦｜ｒ｜＜０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 →低度相關 </a:t>
              </a:r>
            </a:p>
            <a:p>
              <a:pPr>
                <a:lnSpc>
                  <a:spcPct val="15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０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３ ≦｜ｒ｜≦０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７ →中度相關</a:t>
              </a:r>
            </a:p>
            <a:p>
              <a:pPr>
                <a:lnSpc>
                  <a:spcPct val="15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０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７＜｜ｒ｜≦１   →高度相關</a:t>
              </a:r>
            </a:p>
          </p:txBody>
        </p:sp>
        <p:sp>
          <p:nvSpPr>
            <p:cNvPr id="39" name="泪珠形 81">
              <a:extLst>
                <a:ext uri="{FF2B5EF4-FFF2-40B4-BE49-F238E27FC236}">
                  <a16:creationId xmlns:a16="http://schemas.microsoft.com/office/drawing/2014/main" id="{616F6E8C-56E4-4BE2-83F6-758B31998618}"/>
                </a:ext>
              </a:extLst>
            </p:cNvPr>
            <p:cNvSpPr/>
            <p:nvPr/>
          </p:nvSpPr>
          <p:spPr>
            <a:xfrm rot="4583819">
              <a:off x="8572316" y="4140891"/>
              <a:ext cx="1044362" cy="1044362"/>
            </a:xfrm>
            <a:prstGeom prst="teardrop">
              <a:avLst/>
            </a:prstGeom>
            <a:solidFill>
              <a:srgbClr val="41C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40" name="组合 22">
              <a:extLst>
                <a:ext uri="{FF2B5EF4-FFF2-40B4-BE49-F238E27FC236}">
                  <a16:creationId xmlns:a16="http://schemas.microsoft.com/office/drawing/2014/main" id="{54F0A676-4C25-4A13-8571-8ACE7A1E179C}"/>
                </a:ext>
              </a:extLst>
            </p:cNvPr>
            <p:cNvGrpSpPr/>
            <p:nvPr/>
          </p:nvGrpSpPr>
          <p:grpSpPr>
            <a:xfrm rot="242412">
              <a:off x="8860020" y="4468207"/>
              <a:ext cx="548656" cy="430686"/>
              <a:chOff x="3829050" y="5226603"/>
              <a:chExt cx="1511301" cy="1186348"/>
            </a:xfrm>
            <a:solidFill>
              <a:schemeClr val="bg1"/>
            </a:solidFill>
          </p:grpSpPr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9CE186E1-5B90-4474-A9C1-0A0B6C62E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9050" y="5226603"/>
                <a:ext cx="1511301" cy="1186348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0D35CB13-06B2-440F-895E-AF25C1128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3F706E97-3E03-4B3B-A387-CBEDE068B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046CB289-D33D-4E6E-89DA-C152BDAC2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6">
                <a:extLst>
                  <a:ext uri="{FF2B5EF4-FFF2-40B4-BE49-F238E27FC236}">
                    <a16:creationId xmlns:a16="http://schemas.microsoft.com/office/drawing/2014/main" id="{A984881B-F565-4256-95F1-F7E37DF7A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00D9615D-284B-4C97-8473-69B7252CF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348966D7-68B1-40C0-BDFD-5B3BA59D5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43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占位符 1">
            <a:extLst>
              <a:ext uri="{FF2B5EF4-FFF2-40B4-BE49-F238E27FC236}">
                <a16:creationId xmlns:a16="http://schemas.microsoft.com/office/drawing/2014/main" id="{BB6F90BC-143A-4532-8238-F36B6F0151C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" y="228531"/>
            <a:ext cx="8886825" cy="74384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TW" altLang="en-US" sz="4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轉換後模型檢定</a:t>
            </a:r>
            <a:r>
              <a:rPr lang="en-US" altLang="zh-TW" sz="3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建立迴歸模型</a:t>
            </a:r>
            <a:endParaRPr kumimoji="1" lang="zh-CN" altLang="en-US" sz="3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Freeform 94">
            <a:extLst>
              <a:ext uri="{FF2B5EF4-FFF2-40B4-BE49-F238E27FC236}">
                <a16:creationId xmlns:a16="http://schemas.microsoft.com/office/drawing/2014/main" id="{FBA25C02-C439-4E57-B5FF-436B5BDF60BA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1438858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4B9E441-5728-4920-97B5-5D6FB2B9A80C}"/>
                  </a:ext>
                </a:extLst>
              </p:cNvPr>
              <p:cNvSpPr/>
              <p:nvPr/>
            </p:nvSpPr>
            <p:spPr>
              <a:xfrm>
                <a:off x="1121795" y="1497071"/>
                <a:ext cx="5600059" cy="417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4B9E441-5728-4920-97B5-5D6FB2B9A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95" y="1497071"/>
                <a:ext cx="5600059" cy="417358"/>
              </a:xfrm>
              <a:prstGeom prst="rect">
                <a:avLst/>
              </a:prstGeom>
              <a:blipFill>
                <a:blip r:embed="rId2"/>
                <a:stretch>
                  <a:fillRect t="-7353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A6A58BA-40B2-487B-92AD-CAD1ED802FB5}"/>
                  </a:ext>
                </a:extLst>
              </p:cNvPr>
              <p:cNvSpPr/>
              <p:nvPr/>
            </p:nvSpPr>
            <p:spPr>
              <a:xfrm>
                <a:off x="6169607" y="1902379"/>
                <a:ext cx="166810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=1,2,</a:t>
                </a:r>
                <a:r>
                  <a:rPr lang="zh-TW" altLang="zh-TW" sz="2000" dirty="0"/>
                  <a:t>…</a:t>
                </a:r>
                <a:r>
                  <a:rPr lang="en-US" altLang="zh-TW" sz="2000" dirty="0"/>
                  <a:t>,66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A6A58BA-40B2-487B-92AD-CAD1ED802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607" y="1902379"/>
                <a:ext cx="1668108" cy="400110"/>
              </a:xfrm>
              <a:prstGeom prst="rect">
                <a:avLst/>
              </a:prstGeom>
              <a:blipFill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reeform 94">
            <a:extLst>
              <a:ext uri="{FF2B5EF4-FFF2-40B4-BE49-F238E27FC236}">
                <a16:creationId xmlns:a16="http://schemas.microsoft.com/office/drawing/2014/main" id="{B8D58731-8A0B-492C-86A2-2073FFB97ED9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267876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74F0C73-CCDC-4D0D-A0E2-0B582B5F91A6}"/>
              </a:ext>
            </a:extLst>
          </p:cNvPr>
          <p:cNvSpPr/>
          <p:nvPr/>
        </p:nvSpPr>
        <p:spPr>
          <a:xfrm>
            <a:off x="1121795" y="2812439"/>
            <a:ext cx="1334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參數估計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9DFE5084-E7AD-405E-AF98-8671F04CF353}"/>
              </a:ext>
            </a:extLst>
          </p:cNvPr>
          <p:cNvGrpSpPr/>
          <p:nvPr/>
        </p:nvGrpSpPr>
        <p:grpSpPr>
          <a:xfrm>
            <a:off x="2630374" y="2402629"/>
            <a:ext cx="6089294" cy="3334371"/>
            <a:chOff x="2600324" y="2475596"/>
            <a:chExt cx="6429375" cy="3357177"/>
          </a:xfrm>
        </p:grpSpPr>
        <p:pic>
          <p:nvPicPr>
            <p:cNvPr id="71" name="图片 3" descr="C:\Users\zhangjie\AppData\Roaming\Tencent\Users\439259423\QQ\WinTemp\RichOle\B(ABIT3_`1Z54PB)~GA9J7D.png">
              <a:extLst>
                <a:ext uri="{FF2B5EF4-FFF2-40B4-BE49-F238E27FC236}">
                  <a16:creationId xmlns:a16="http://schemas.microsoft.com/office/drawing/2014/main" id="{D2E68635-75CA-4D1F-9535-1AFEE99E5361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0324" y="2475596"/>
              <a:ext cx="6429375" cy="3357177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D293C725-9F3C-42E3-B14F-82302637BF78}"/>
                    </a:ext>
                  </a:extLst>
                </p:cNvPr>
                <p:cNvSpPr/>
                <p:nvPr/>
              </p:nvSpPr>
              <p:spPr>
                <a:xfrm>
                  <a:off x="4862317" y="5099690"/>
                  <a:ext cx="489172" cy="384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D293C725-9F3C-42E3-B14F-82302637BF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17" y="5099690"/>
                  <a:ext cx="489172" cy="384785"/>
                </a:xfrm>
                <a:prstGeom prst="rect">
                  <a:avLst/>
                </a:prstGeom>
                <a:blipFill>
                  <a:blip r:embed="rId5"/>
                  <a:stretch>
                    <a:fillRect r="-2632" b="-161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41B6D2BB-614E-43C4-97B3-8D45F0A7199F}"/>
                    </a:ext>
                  </a:extLst>
                </p:cNvPr>
                <p:cNvSpPr/>
                <p:nvPr/>
              </p:nvSpPr>
              <p:spPr>
                <a:xfrm>
                  <a:off x="4836619" y="5443336"/>
                  <a:ext cx="489172" cy="384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41B6D2BB-614E-43C4-97B3-8D45F0A719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6619" y="5443336"/>
                  <a:ext cx="489172" cy="384785"/>
                </a:xfrm>
                <a:prstGeom prst="rect">
                  <a:avLst/>
                </a:prstGeom>
                <a:blipFill>
                  <a:blip r:embed="rId6"/>
                  <a:stretch>
                    <a:fillRect r="-2632" b="-161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2B9E4025-7830-4EEE-B985-CD9AB06D2C87}"/>
                    </a:ext>
                  </a:extLst>
                </p:cNvPr>
                <p:cNvSpPr/>
                <p:nvPr/>
              </p:nvSpPr>
              <p:spPr>
                <a:xfrm>
                  <a:off x="4857103" y="4674468"/>
                  <a:ext cx="463474" cy="3721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2B9E4025-7830-4EEE-B985-CD9AB06D2C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03" y="4674468"/>
                  <a:ext cx="463474" cy="372171"/>
                </a:xfrm>
                <a:prstGeom prst="rect">
                  <a:avLst/>
                </a:prstGeom>
                <a:blipFill>
                  <a:blip r:embed="rId7"/>
                  <a:stretch>
                    <a:fillRect l="-1389" r="-1389" b="-1967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9ECE5382-3686-4C1D-84A8-C3B333262BD0}"/>
                    </a:ext>
                  </a:extLst>
                </p:cNvPr>
                <p:cNvSpPr/>
                <p:nvPr/>
              </p:nvSpPr>
              <p:spPr>
                <a:xfrm>
                  <a:off x="4857103" y="4304145"/>
                  <a:ext cx="463474" cy="3721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9ECE5382-3686-4C1D-84A8-C3B333262B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103" y="4304145"/>
                  <a:ext cx="463474" cy="372171"/>
                </a:xfrm>
                <a:prstGeom prst="rect">
                  <a:avLst/>
                </a:prstGeom>
                <a:blipFill>
                  <a:blip r:embed="rId8"/>
                  <a:stretch>
                    <a:fillRect l="-1389" r="-1389" b="-1967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B9FC30C0-3AFB-418B-BD0F-A631457101EE}"/>
                    </a:ext>
                  </a:extLst>
                </p:cNvPr>
                <p:cNvSpPr/>
                <p:nvPr/>
              </p:nvSpPr>
              <p:spPr>
                <a:xfrm>
                  <a:off x="4862317" y="3916085"/>
                  <a:ext cx="458260" cy="3721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B9FC30C0-3AFB-418B-BD0F-A63145710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17" y="3916085"/>
                  <a:ext cx="458260" cy="372171"/>
                </a:xfrm>
                <a:prstGeom prst="rect">
                  <a:avLst/>
                </a:prstGeom>
                <a:blipFill>
                  <a:blip r:embed="rId9"/>
                  <a:stretch>
                    <a:fillRect l="-1408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A7220F05-C0E6-4606-AF7C-2DAAAABA3485}"/>
                    </a:ext>
                  </a:extLst>
                </p:cNvPr>
                <p:cNvSpPr/>
                <p:nvPr/>
              </p:nvSpPr>
              <p:spPr>
                <a:xfrm>
                  <a:off x="4862317" y="3543914"/>
                  <a:ext cx="463474" cy="3721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A7220F05-C0E6-4606-AF7C-2DAAAABA3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317" y="3543914"/>
                  <a:ext cx="463474" cy="372171"/>
                </a:xfrm>
                <a:prstGeom prst="rect">
                  <a:avLst/>
                </a:prstGeom>
                <a:blipFill>
                  <a:blip r:embed="rId10"/>
                  <a:stretch>
                    <a:fillRect l="-1389" b="-1967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84733CAA-BA80-49DB-A996-FC4AE435762A}"/>
                  </a:ext>
                </a:extLst>
              </p:cNvPr>
              <p:cNvSpPr/>
              <p:nvPr/>
            </p:nvSpPr>
            <p:spPr>
              <a:xfrm>
                <a:off x="1121795" y="5815507"/>
                <a:ext cx="9412856" cy="408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TW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0.03663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−0.00583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−0.01178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0.00759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0.01169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0.00743</m:t>
                    </m:r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/>
                  <a:t> </a:t>
                </a:r>
                <a:endParaRPr lang="zh-TW" altLang="zh-TW" dirty="0"/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84733CAA-BA80-49DB-A996-FC4AE4357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95" y="5815507"/>
                <a:ext cx="9412856" cy="408445"/>
              </a:xfrm>
              <a:prstGeom prst="rect">
                <a:avLst/>
              </a:prstGeom>
              <a:blipFill>
                <a:blip r:embed="rId11"/>
                <a:stretch>
                  <a:fillRect t="-7463" b="-29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Freeform 94">
            <a:extLst>
              <a:ext uri="{FF2B5EF4-FFF2-40B4-BE49-F238E27FC236}">
                <a16:creationId xmlns:a16="http://schemas.microsoft.com/office/drawing/2014/main" id="{85302064-0A73-4D99-9052-FF8684072A40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5737000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BCB8DF6-7DAF-4BB4-95AE-589A95BD84C9}"/>
                  </a:ext>
                </a:extLst>
              </p:cNvPr>
              <p:cNvSpPr/>
              <p:nvPr/>
            </p:nvSpPr>
            <p:spPr>
              <a:xfrm>
                <a:off x="9972609" y="6305241"/>
                <a:ext cx="166810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=1,2,</a:t>
                </a:r>
                <a:r>
                  <a:rPr lang="zh-TW" altLang="zh-TW" sz="2000" dirty="0"/>
                  <a:t>…</a:t>
                </a:r>
                <a:r>
                  <a:rPr lang="en-US" altLang="zh-TW" sz="2000" dirty="0"/>
                  <a:t>,43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BCB8DF6-7DAF-4BB4-95AE-589A95BD8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609" y="6305241"/>
                <a:ext cx="1668108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640704" y="3033132"/>
            <a:ext cx="3237722" cy="1380247"/>
          </a:xfrm>
        </p:spPr>
        <p:txBody>
          <a:bodyPr/>
          <a:lstStyle/>
          <a:p>
            <a:r>
              <a:rPr kumimoji="1" lang="zh-TW" altLang="en-US" dirty="0"/>
              <a:t>研究動機、</a:t>
            </a:r>
            <a:endParaRPr kumimoji="1" lang="en-US" altLang="zh-TW" dirty="0"/>
          </a:p>
          <a:p>
            <a:r>
              <a:rPr kumimoji="1" lang="zh-TW" altLang="en-US" dirty="0"/>
              <a:t>流程圖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87853052-9145-4BF1-8D61-41CDD7A318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" y="289509"/>
            <a:ext cx="8886825" cy="9239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TW" altLang="en-US" sz="4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轉換後模型檢定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模型適合度檢定</a:t>
            </a:r>
            <a:endParaRPr kumimoji="1" lang="zh-CN" altLang="en-US" sz="4600" b="1" dirty="0">
              <a:solidFill>
                <a:schemeClr val="bg1"/>
              </a:solidFill>
            </a:endParaRPr>
          </a:p>
        </p:txBody>
      </p:sp>
      <p:sp>
        <p:nvSpPr>
          <p:cNvPr id="22" name="Freeform 94">
            <a:extLst>
              <a:ext uri="{FF2B5EF4-FFF2-40B4-BE49-F238E27FC236}">
                <a16:creationId xmlns:a16="http://schemas.microsoft.com/office/drawing/2014/main" id="{DF5D9287-DA1C-49E0-A309-AA95A2E9D860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161196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23" name="Freeform 94">
            <a:extLst>
              <a:ext uri="{FF2B5EF4-FFF2-40B4-BE49-F238E27FC236}">
                <a16:creationId xmlns:a16="http://schemas.microsoft.com/office/drawing/2014/main" id="{F73A77F1-C3A8-4C64-BCD8-55713BB9B48F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4979143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F8A9046-F20F-45EC-B656-C7B59DED687C}"/>
              </a:ext>
            </a:extLst>
          </p:cNvPr>
          <p:cNvSpPr/>
          <p:nvPr/>
        </p:nvSpPr>
        <p:spPr>
          <a:xfrm>
            <a:off x="1119757" y="164802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變異數分析表：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F7EF87-F44D-4200-8AE5-0C4675A9E103}"/>
              </a:ext>
            </a:extLst>
          </p:cNvPr>
          <p:cNvSpPr/>
          <p:nvPr/>
        </p:nvSpPr>
        <p:spPr>
          <a:xfrm>
            <a:off x="1121794" y="501520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假設：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D9B5B7B-831C-42B6-A4E4-7D8C75413BA7}"/>
                  </a:ext>
                </a:extLst>
              </p:cNvPr>
              <p:cNvSpPr/>
              <p:nvPr/>
            </p:nvSpPr>
            <p:spPr>
              <a:xfrm>
                <a:off x="1757362" y="5195227"/>
                <a:ext cx="6096000" cy="11079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0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1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2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3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4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5</m:t>
                          </m:r>
                        </m:sub>
                      </m:sSub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=0</m:t>
                      </m:r>
                    </m:oMath>
                  </m:oMathPara>
                </a14:m>
                <a:endParaRPr lang="zh-TW" altLang="zh-TW" sz="2200" kern="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1</m:t>
                          </m:r>
                        </m:sub>
                      </m:sSub>
                      <m:r>
                        <a:rPr lang="zh-TW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：</m:t>
                      </m:r>
                      <m:r>
                        <a:rPr lang="en-US" altLang="zh-TW" sz="2200" i="1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 </m:t>
                      </m:r>
                      <m:sSub>
                        <m:sSubPr>
                          <m:ctrlPr>
                            <a:rPr lang="zh-TW" altLang="zh-TW" sz="2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200" i="1" kern="10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𝑘</m:t>
                          </m:r>
                        </m:sub>
                      </m:sSub>
                      <m:r>
                        <a:rPr lang="zh-TW" altLang="zh-TW" sz="2200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不完全為</m:t>
                      </m:r>
                      <m:r>
                        <a:rPr lang="en-US" altLang="zh-TW" sz="2200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0</m:t>
                      </m:r>
                      <m:r>
                        <a:rPr lang="zh-TW" altLang="zh-TW" sz="2200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，</m:t>
                      </m:r>
                      <m:r>
                        <m:rPr>
                          <m:sty m:val="p"/>
                        </m:rPr>
                        <a:rPr lang="en-US" altLang="zh-TW" sz="2200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k</m:t>
                      </m:r>
                      <m:r>
                        <a:rPr lang="en-US" altLang="zh-TW" sz="2200" kern="10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=1,2,3,4,5</m:t>
                      </m:r>
                    </m:oMath>
                  </m:oMathPara>
                </a14:m>
                <a:endParaRPr lang="zh-TW" altLang="zh-TW" sz="2200" kern="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D9B5B7B-831C-42B6-A4E4-7D8C75413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62" y="5195227"/>
                <a:ext cx="6096000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3" descr="C:\Users\zhangjie\AppData\Roaming\Tencent\Users\439259423\QQ\WinTemp\RichOle\7TSF~0EK@8U2(BDB}SS]$CD.png">
            <a:extLst>
              <a:ext uri="{FF2B5EF4-FFF2-40B4-BE49-F238E27FC236}">
                <a16:creationId xmlns:a16="http://schemas.microsoft.com/office/drawing/2014/main" id="{79655220-6797-4D29-88F3-EB2874323C3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62" y="2061303"/>
            <a:ext cx="5812187" cy="2735393"/>
          </a:xfrm>
          <a:prstGeom prst="rect">
            <a:avLst/>
          </a:prstGeom>
          <a:ln w="38100" cap="sq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872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EC3591F2-5379-4F3B-9419-2E755CA54F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8969" y="5049223"/>
                <a:ext cx="10798629" cy="1655762"/>
              </a:xfrm>
            </p:spPr>
            <p:txBody>
              <a:bodyPr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zh-TW" altLang="zh-TW" sz="2600" dirty="0"/>
                  <a:t>在此模型下，</a:t>
                </a:r>
                <a:r>
                  <a:rPr lang="en-US" altLang="zh-TW" sz="2600" dirty="0"/>
                  <a:t>Multiple R-Square</a:t>
                </a:r>
                <a:r>
                  <a:rPr lang="zh-TW" altLang="zh-TW" sz="2600" dirty="0"/>
                  <a:t>＝</a:t>
                </a:r>
                <a:r>
                  <a:rPr lang="en-US" altLang="zh-TW" sz="2600" dirty="0"/>
                  <a:t>0.5936</a:t>
                </a:r>
                <a:r>
                  <a:rPr lang="zh-TW" altLang="zh-TW" sz="2600" dirty="0"/>
                  <a:t>，表示</a:t>
                </a:r>
                <a:r>
                  <a:rPr lang="en-US" altLang="zh-TW" sz="2600" dirty="0"/>
                  <a:t> Y </a:t>
                </a:r>
                <a:r>
                  <a:rPr lang="zh-TW" altLang="zh-TW" sz="2600" dirty="0"/>
                  <a:t>的總差異可以由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6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600" dirty="0"/>
                  <a:t>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zh-TW" sz="26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zh-TW" altLang="zh-TW" sz="2600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TW" sz="2600" dirty="0"/>
                  <a:t> </a:t>
                </a:r>
                <a:r>
                  <a:rPr lang="zh-TW" altLang="zh-TW" sz="2600" dirty="0"/>
                  <a:t>解釋</a:t>
                </a:r>
                <a:r>
                  <a:rPr lang="en-US" altLang="zh-TW" sz="2600" dirty="0"/>
                  <a:t>90.7%</a:t>
                </a:r>
                <a:r>
                  <a:rPr lang="zh-TW" altLang="zh-TW" sz="2600" dirty="0"/>
                  <a:t>；而經過校正過後的</a:t>
                </a:r>
                <a:r>
                  <a:rPr lang="en-US" altLang="zh-TW" sz="2600" dirty="0"/>
                  <a:t> R-Square</a:t>
                </a:r>
                <a:r>
                  <a:rPr lang="zh-TW" altLang="zh-TW" sz="2600" dirty="0"/>
                  <a:t>＝</a:t>
                </a:r>
                <a:r>
                  <a:rPr lang="en-US" altLang="zh-TW" sz="2600" dirty="0"/>
                  <a:t>89.44%</a:t>
                </a:r>
                <a:r>
                  <a:rPr lang="zh-TW" altLang="zh-TW" sz="2600" dirty="0"/>
                  <a:t>，相較之下，</a:t>
                </a:r>
                <a:r>
                  <a:rPr lang="en-US" altLang="zh-TW" sz="2600" dirty="0"/>
                  <a:t>R-Square </a:t>
                </a:r>
                <a:r>
                  <a:rPr lang="zh-TW" altLang="zh-TW" sz="2600" dirty="0"/>
                  <a:t>與調整過後</a:t>
                </a:r>
                <a:r>
                  <a:rPr lang="en-US" altLang="zh-TW" sz="2600" dirty="0"/>
                  <a:t>R-Square</a:t>
                </a:r>
                <a:r>
                  <a:rPr lang="zh-TW" altLang="zh-TW" sz="2600" dirty="0"/>
                  <a:t>相差小，代表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6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600" dirty="0"/>
                  <a:t>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zh-TW" sz="2600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zh-TW" altLang="zh-TW" sz="2600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TW" sz="2600" dirty="0"/>
                  <a:t> </a:t>
                </a:r>
                <a:r>
                  <a:rPr lang="zh-TW" altLang="zh-TW" sz="2600" dirty="0"/>
                  <a:t>對</a:t>
                </a:r>
                <a:r>
                  <a:rPr lang="en-US" altLang="zh-TW" sz="2600" dirty="0"/>
                  <a:t> Y </a:t>
                </a:r>
                <a:r>
                  <a:rPr lang="zh-TW" altLang="zh-TW" sz="2600" dirty="0"/>
                  <a:t>有大的解釋能力。 </a:t>
                </a:r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EC3591F2-5379-4F3B-9419-2E755CA54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969" y="5049223"/>
                <a:ext cx="10798629" cy="16557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C:\Users\zhangjie\AppData\Roaming\Tencent\Users\439259423\QQ\WinTemp\RichOle\%}`_}K`H091QY{LB]S`(TK6.png">
            <a:extLst>
              <a:ext uri="{FF2B5EF4-FFF2-40B4-BE49-F238E27FC236}">
                <a16:creationId xmlns:a16="http://schemas.microsoft.com/office/drawing/2014/main" id="{A3293695-968B-4BFE-A77D-7F1DC75046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763" y="1573161"/>
            <a:ext cx="5002473" cy="2898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523B911-FD1D-4720-BC25-0457E164A5F3}"/>
              </a:ext>
            </a:extLst>
          </p:cNvPr>
          <p:cNvSpPr/>
          <p:nvPr/>
        </p:nvSpPr>
        <p:spPr>
          <a:xfrm>
            <a:off x="244401" y="215999"/>
            <a:ext cx="551144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調整R平方要大於0.5</a:t>
            </a:r>
          </a:p>
        </p:txBody>
      </p:sp>
      <p:sp>
        <p:nvSpPr>
          <p:cNvPr id="5" name="Freeform 94">
            <a:extLst>
              <a:ext uri="{FF2B5EF4-FFF2-40B4-BE49-F238E27FC236}">
                <a16:creationId xmlns:a16="http://schemas.microsoft.com/office/drawing/2014/main" id="{6921EADA-E3EC-4782-BA03-F7A44A1D8C88}"/>
              </a:ext>
            </a:extLst>
          </p:cNvPr>
          <p:cNvSpPr>
            <a:spLocks noEditPoints="1"/>
          </p:cNvSpPr>
          <p:nvPr/>
        </p:nvSpPr>
        <p:spPr bwMode="auto">
          <a:xfrm>
            <a:off x="443882" y="4979143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38516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535C844-1C29-4D6E-A7E2-C389389C514D}"/>
              </a:ext>
            </a:extLst>
          </p:cNvPr>
          <p:cNvSpPr txBox="1"/>
          <p:nvPr/>
        </p:nvSpPr>
        <p:spPr>
          <a:xfrm>
            <a:off x="485537" y="219075"/>
            <a:ext cx="892552" cy="57462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4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模型的選擇方式</a:t>
            </a:r>
            <a:endParaRPr lang="zh-TW" altLang="en-US" sz="3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452EF5-C5BC-4A01-8149-8337C58DE48B}"/>
              </a:ext>
            </a:extLst>
          </p:cNvPr>
          <p:cNvSpPr txBox="1"/>
          <p:nvPr/>
        </p:nvSpPr>
        <p:spPr>
          <a:xfrm>
            <a:off x="1378089" y="4192554"/>
            <a:ext cx="707886" cy="25676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3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前進選擇法</a:t>
            </a:r>
          </a:p>
        </p:txBody>
      </p:sp>
      <p:sp>
        <p:nvSpPr>
          <p:cNvPr id="4" name="Freeform 94">
            <a:extLst>
              <a:ext uri="{FF2B5EF4-FFF2-40B4-BE49-F238E27FC236}">
                <a16:creationId xmlns:a16="http://schemas.microsoft.com/office/drawing/2014/main" id="{7BB24F55-1D9B-4CAE-BF60-E72AAC598DAB}"/>
              </a:ext>
            </a:extLst>
          </p:cNvPr>
          <p:cNvSpPr>
            <a:spLocks noEditPoints="1"/>
          </p:cNvSpPr>
          <p:nvPr/>
        </p:nvSpPr>
        <p:spPr bwMode="auto">
          <a:xfrm>
            <a:off x="2631911" y="447193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047034-2285-41F1-8187-76AC4BC2AF20}"/>
              </a:ext>
            </a:extLst>
          </p:cNvPr>
          <p:cNvSpPr txBox="1"/>
          <p:nvPr/>
        </p:nvSpPr>
        <p:spPr>
          <a:xfrm>
            <a:off x="3243943" y="483252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前進選擇法表：</a:t>
            </a:r>
          </a:p>
        </p:txBody>
      </p:sp>
      <p:pic>
        <p:nvPicPr>
          <p:cNvPr id="7" name="图片 4" descr="C:\Users\zhangjie\AppData\Roaming\Tencent\Users\439259423\QQ\WinTemp\RichOle\N[R4BO2M`@60C2P83OC9G%6.png">
            <a:extLst>
              <a:ext uri="{FF2B5EF4-FFF2-40B4-BE49-F238E27FC236}">
                <a16:creationId xmlns:a16="http://schemas.microsoft.com/office/drawing/2014/main" id="{7D2AEDA3-FFDF-4438-B47E-38286EA111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86" y="1381611"/>
            <a:ext cx="7615972" cy="304947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Freeform 94">
            <a:extLst>
              <a:ext uri="{FF2B5EF4-FFF2-40B4-BE49-F238E27FC236}">
                <a16:creationId xmlns:a16="http://schemas.microsoft.com/office/drawing/2014/main" id="{0FB2DE1E-523B-448E-BB64-111EEED78DDF}"/>
              </a:ext>
            </a:extLst>
          </p:cNvPr>
          <p:cNvSpPr>
            <a:spLocks noEditPoints="1"/>
          </p:cNvSpPr>
          <p:nvPr/>
        </p:nvSpPr>
        <p:spPr bwMode="auto">
          <a:xfrm>
            <a:off x="2631911" y="4659964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DF0172-1EB8-414E-8390-DA58D3165486}"/>
              </a:ext>
            </a:extLst>
          </p:cNvPr>
          <p:cNvSpPr txBox="1"/>
          <p:nvPr/>
        </p:nvSpPr>
        <p:spPr>
          <a:xfrm>
            <a:off x="3243943" y="4696023"/>
            <a:ext cx="10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747A7AD-BEDD-4919-B4A2-E73FB19F35A1}"/>
                  </a:ext>
                </a:extLst>
              </p:cNvPr>
              <p:cNvSpPr/>
              <p:nvPr/>
            </p:nvSpPr>
            <p:spPr>
              <a:xfrm>
                <a:off x="4044025" y="5245556"/>
                <a:ext cx="7447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＝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0.03699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－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0.00601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－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0.01567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0.00394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747A7AD-BEDD-4919-B4A2-E73FB19F3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025" y="5245556"/>
                <a:ext cx="7447260" cy="461665"/>
              </a:xfrm>
              <a:prstGeom prst="rect">
                <a:avLst/>
              </a:prstGeom>
              <a:blipFill>
                <a:blip r:embed="rId3"/>
                <a:stretch>
                  <a:fillRect l="-491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C2727A2-6FF6-4FDC-A3B6-3B56C3E9462E}"/>
                  </a:ext>
                </a:extLst>
              </p:cNvPr>
              <p:cNvSpPr/>
              <p:nvPr/>
            </p:nvSpPr>
            <p:spPr>
              <a:xfrm>
                <a:off x="10374085" y="5765316"/>
                <a:ext cx="181791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TW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＝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1, 2, …, 43 </a:t>
                </a:r>
                <a:endPara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C2727A2-6FF6-4FDC-A3B6-3B56C3E94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085" y="5765316"/>
                <a:ext cx="1817915" cy="400110"/>
              </a:xfrm>
              <a:prstGeom prst="rect">
                <a:avLst/>
              </a:prstGeom>
              <a:blipFill>
                <a:blip r:embed="rId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3350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535C844-1C29-4D6E-A7E2-C389389C514D}"/>
              </a:ext>
            </a:extLst>
          </p:cNvPr>
          <p:cNvSpPr txBox="1"/>
          <p:nvPr/>
        </p:nvSpPr>
        <p:spPr>
          <a:xfrm>
            <a:off x="485537" y="219075"/>
            <a:ext cx="892552" cy="57462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4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模型的選擇方式</a:t>
            </a:r>
            <a:endParaRPr lang="zh-TW" altLang="en-US" sz="3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452EF5-C5BC-4A01-8149-8337C58DE48B}"/>
              </a:ext>
            </a:extLst>
          </p:cNvPr>
          <p:cNvSpPr txBox="1"/>
          <p:nvPr/>
        </p:nvSpPr>
        <p:spPr>
          <a:xfrm>
            <a:off x="1378089" y="4192554"/>
            <a:ext cx="707886" cy="25676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3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向後消去法</a:t>
            </a:r>
          </a:p>
        </p:txBody>
      </p:sp>
      <p:sp>
        <p:nvSpPr>
          <p:cNvPr id="4" name="Freeform 94">
            <a:extLst>
              <a:ext uri="{FF2B5EF4-FFF2-40B4-BE49-F238E27FC236}">
                <a16:creationId xmlns:a16="http://schemas.microsoft.com/office/drawing/2014/main" id="{7BB24F55-1D9B-4CAE-BF60-E72AAC598DAB}"/>
              </a:ext>
            </a:extLst>
          </p:cNvPr>
          <p:cNvSpPr>
            <a:spLocks noEditPoints="1"/>
          </p:cNvSpPr>
          <p:nvPr/>
        </p:nvSpPr>
        <p:spPr bwMode="auto">
          <a:xfrm>
            <a:off x="2631911" y="447193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047034-2285-41F1-8187-76AC4BC2AF20}"/>
              </a:ext>
            </a:extLst>
          </p:cNvPr>
          <p:cNvSpPr txBox="1"/>
          <p:nvPr/>
        </p:nvSpPr>
        <p:spPr>
          <a:xfrm>
            <a:off x="3243943" y="483252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向後消去法表：</a:t>
            </a:r>
          </a:p>
        </p:txBody>
      </p:sp>
      <p:sp>
        <p:nvSpPr>
          <p:cNvPr id="8" name="Freeform 94">
            <a:extLst>
              <a:ext uri="{FF2B5EF4-FFF2-40B4-BE49-F238E27FC236}">
                <a16:creationId xmlns:a16="http://schemas.microsoft.com/office/drawing/2014/main" id="{0FB2DE1E-523B-448E-BB64-111EEED78DDF}"/>
              </a:ext>
            </a:extLst>
          </p:cNvPr>
          <p:cNvSpPr>
            <a:spLocks noEditPoints="1"/>
          </p:cNvSpPr>
          <p:nvPr/>
        </p:nvSpPr>
        <p:spPr bwMode="auto">
          <a:xfrm>
            <a:off x="2631911" y="4659964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DF0172-1EB8-414E-8390-DA58D3165486}"/>
              </a:ext>
            </a:extLst>
          </p:cNvPr>
          <p:cNvSpPr txBox="1"/>
          <p:nvPr/>
        </p:nvSpPr>
        <p:spPr>
          <a:xfrm>
            <a:off x="3243943" y="4696023"/>
            <a:ext cx="10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747A7AD-BEDD-4919-B4A2-E73FB19F35A1}"/>
                  </a:ext>
                </a:extLst>
              </p:cNvPr>
              <p:cNvSpPr/>
              <p:nvPr/>
            </p:nvSpPr>
            <p:spPr>
              <a:xfrm>
                <a:off x="4044025" y="5245556"/>
                <a:ext cx="7447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＝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0.03699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－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0.00601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－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0.01567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0.00394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747A7AD-BEDD-4919-B4A2-E73FB19F3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025" y="5245556"/>
                <a:ext cx="7447260" cy="461665"/>
              </a:xfrm>
              <a:prstGeom prst="rect">
                <a:avLst/>
              </a:prstGeom>
              <a:blipFill>
                <a:blip r:embed="rId2"/>
                <a:stretch>
                  <a:fillRect l="-491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C2727A2-6FF6-4FDC-A3B6-3B56C3E9462E}"/>
                  </a:ext>
                </a:extLst>
              </p:cNvPr>
              <p:cNvSpPr/>
              <p:nvPr/>
            </p:nvSpPr>
            <p:spPr>
              <a:xfrm>
                <a:off x="10374085" y="5765316"/>
                <a:ext cx="181791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TW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＝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1, 2, …, 43 </a:t>
                </a:r>
                <a:endPara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C2727A2-6FF6-4FDC-A3B6-3B56C3E94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085" y="5765316"/>
                <a:ext cx="1817915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4" descr="C:\Users\zhangjie\AppData\Roaming\Tencent\Users\439259423\QQ\WinTemp\RichOle\RO38U{O2_G4YU5UKUUQS4S2.png">
            <a:extLst>
              <a:ext uri="{FF2B5EF4-FFF2-40B4-BE49-F238E27FC236}">
                <a16:creationId xmlns:a16="http://schemas.microsoft.com/office/drawing/2014/main" id="{384F0624-3583-4F1E-A1F8-AC5E23867F9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025" y="1225670"/>
            <a:ext cx="7662438" cy="310684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254833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535C844-1C29-4D6E-A7E2-C389389C514D}"/>
              </a:ext>
            </a:extLst>
          </p:cNvPr>
          <p:cNvSpPr txBox="1"/>
          <p:nvPr/>
        </p:nvSpPr>
        <p:spPr>
          <a:xfrm>
            <a:off x="485537" y="219075"/>
            <a:ext cx="892552" cy="57462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4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模型的選擇方式</a:t>
            </a:r>
            <a:endParaRPr lang="zh-TW" altLang="en-US" sz="3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452EF5-C5BC-4A01-8149-8337C58DE48B}"/>
              </a:ext>
            </a:extLst>
          </p:cNvPr>
          <p:cNvSpPr txBox="1"/>
          <p:nvPr/>
        </p:nvSpPr>
        <p:spPr>
          <a:xfrm>
            <a:off x="1378089" y="4192554"/>
            <a:ext cx="707886" cy="25676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3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逐步選擇法</a:t>
            </a:r>
          </a:p>
        </p:txBody>
      </p:sp>
      <p:sp>
        <p:nvSpPr>
          <p:cNvPr id="4" name="Freeform 94">
            <a:extLst>
              <a:ext uri="{FF2B5EF4-FFF2-40B4-BE49-F238E27FC236}">
                <a16:creationId xmlns:a16="http://schemas.microsoft.com/office/drawing/2014/main" id="{7BB24F55-1D9B-4CAE-BF60-E72AAC598DAB}"/>
              </a:ext>
            </a:extLst>
          </p:cNvPr>
          <p:cNvSpPr>
            <a:spLocks noEditPoints="1"/>
          </p:cNvSpPr>
          <p:nvPr/>
        </p:nvSpPr>
        <p:spPr bwMode="auto">
          <a:xfrm>
            <a:off x="2631911" y="447193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047034-2285-41F1-8187-76AC4BC2AF20}"/>
              </a:ext>
            </a:extLst>
          </p:cNvPr>
          <p:cNvSpPr txBox="1"/>
          <p:nvPr/>
        </p:nvSpPr>
        <p:spPr>
          <a:xfrm>
            <a:off x="3243943" y="483252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逐步選擇法表：</a:t>
            </a:r>
          </a:p>
        </p:txBody>
      </p:sp>
      <p:sp>
        <p:nvSpPr>
          <p:cNvPr id="8" name="Freeform 94">
            <a:extLst>
              <a:ext uri="{FF2B5EF4-FFF2-40B4-BE49-F238E27FC236}">
                <a16:creationId xmlns:a16="http://schemas.microsoft.com/office/drawing/2014/main" id="{0FB2DE1E-523B-448E-BB64-111EEED78DDF}"/>
              </a:ext>
            </a:extLst>
          </p:cNvPr>
          <p:cNvSpPr>
            <a:spLocks noEditPoints="1"/>
          </p:cNvSpPr>
          <p:nvPr/>
        </p:nvSpPr>
        <p:spPr bwMode="auto">
          <a:xfrm>
            <a:off x="2631911" y="4659964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DF0172-1EB8-414E-8390-DA58D3165486}"/>
              </a:ext>
            </a:extLst>
          </p:cNvPr>
          <p:cNvSpPr txBox="1"/>
          <p:nvPr/>
        </p:nvSpPr>
        <p:spPr>
          <a:xfrm>
            <a:off x="3243943" y="4696023"/>
            <a:ext cx="103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747A7AD-BEDD-4919-B4A2-E73FB19F35A1}"/>
                  </a:ext>
                </a:extLst>
              </p:cNvPr>
              <p:cNvSpPr/>
              <p:nvPr/>
            </p:nvSpPr>
            <p:spPr>
              <a:xfrm>
                <a:off x="4044025" y="5245556"/>
                <a:ext cx="7447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＝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0.03699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－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0.00601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－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0.01567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0.00394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747A7AD-BEDD-4919-B4A2-E73FB19F3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025" y="5245556"/>
                <a:ext cx="7447260" cy="461665"/>
              </a:xfrm>
              <a:prstGeom prst="rect">
                <a:avLst/>
              </a:prstGeom>
              <a:blipFill>
                <a:blip r:embed="rId2"/>
                <a:stretch>
                  <a:fillRect l="-491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C2727A2-6FF6-4FDC-A3B6-3B56C3E9462E}"/>
                  </a:ext>
                </a:extLst>
              </p:cNvPr>
              <p:cNvSpPr/>
              <p:nvPr/>
            </p:nvSpPr>
            <p:spPr>
              <a:xfrm>
                <a:off x="10374085" y="5765316"/>
                <a:ext cx="181791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TW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＝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1, 2, …, 43 </a:t>
                </a:r>
                <a:endPara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C2727A2-6FF6-4FDC-A3B6-3B56C3E94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085" y="5765316"/>
                <a:ext cx="1817915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5" descr="C:\Users\zhangjie\AppData\Roaming\Tencent\Users\439259423\QQ\WinTemp\RichOle\`)663]U98@%RME}ERQ[YB3N.png">
            <a:extLst>
              <a:ext uri="{FF2B5EF4-FFF2-40B4-BE49-F238E27FC236}">
                <a16:creationId xmlns:a16="http://schemas.microsoft.com/office/drawing/2014/main" id="{F777005A-4694-4BF9-B0DF-F0A98AA792E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513" y="1150779"/>
            <a:ext cx="7776721" cy="2889375"/>
          </a:xfrm>
          <a:prstGeom prst="rect">
            <a:avLst/>
          </a:prstGeom>
          <a:solidFill>
            <a:srgbClr val="D9F2F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65800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535C844-1C29-4D6E-A7E2-C389389C514D}"/>
              </a:ext>
            </a:extLst>
          </p:cNvPr>
          <p:cNvSpPr txBox="1"/>
          <p:nvPr/>
        </p:nvSpPr>
        <p:spPr>
          <a:xfrm>
            <a:off x="485537" y="219075"/>
            <a:ext cx="892552" cy="57462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4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模型的選擇方式</a:t>
            </a:r>
            <a:endParaRPr lang="zh-TW" altLang="en-US" sz="3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Freeform 94">
            <a:extLst>
              <a:ext uri="{FF2B5EF4-FFF2-40B4-BE49-F238E27FC236}">
                <a16:creationId xmlns:a16="http://schemas.microsoft.com/office/drawing/2014/main" id="{7BB24F55-1D9B-4CAE-BF60-E72AAC598DAB}"/>
              </a:ext>
            </a:extLst>
          </p:cNvPr>
          <p:cNvSpPr>
            <a:spLocks noEditPoints="1"/>
          </p:cNvSpPr>
          <p:nvPr/>
        </p:nvSpPr>
        <p:spPr bwMode="auto">
          <a:xfrm>
            <a:off x="2631911" y="447193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6047034-2285-41F1-8187-76AC4BC2AF20}"/>
                  </a:ext>
                </a:extLst>
              </p:cNvPr>
              <p:cNvSpPr txBox="1"/>
              <p:nvPr/>
            </p:nvSpPr>
            <p:spPr>
              <a:xfrm>
                <a:off x="3243943" y="483252"/>
                <a:ext cx="2514600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調整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R</m:t>
                        </m:r>
                      </m:e>
                      <m:sup>
                        <m:r>
                          <a:rPr lang="en-US" altLang="zh-TW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法表：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6047034-2285-41F1-8187-76AC4BC2A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943" y="483252"/>
                <a:ext cx="2514600" cy="470000"/>
              </a:xfrm>
              <a:prstGeom prst="rect">
                <a:avLst/>
              </a:prstGeom>
              <a:blipFill>
                <a:blip r:embed="rId2"/>
                <a:stretch>
                  <a:fillRect l="-3632" t="-9091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94">
            <a:extLst>
              <a:ext uri="{FF2B5EF4-FFF2-40B4-BE49-F238E27FC236}">
                <a16:creationId xmlns:a16="http://schemas.microsoft.com/office/drawing/2014/main" id="{0FB2DE1E-523B-448E-BB64-111EEED78DDF}"/>
              </a:ext>
            </a:extLst>
          </p:cNvPr>
          <p:cNvSpPr>
            <a:spLocks noEditPoints="1"/>
          </p:cNvSpPr>
          <p:nvPr/>
        </p:nvSpPr>
        <p:spPr bwMode="auto">
          <a:xfrm>
            <a:off x="2631911" y="4659964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41D422B-E974-4507-85E1-64F4ED54D335}"/>
              </a:ext>
            </a:extLst>
          </p:cNvPr>
          <p:cNvGrpSpPr/>
          <p:nvPr/>
        </p:nvGrpSpPr>
        <p:grpSpPr>
          <a:xfrm>
            <a:off x="1320089" y="4826652"/>
            <a:ext cx="765887" cy="2031348"/>
            <a:chOff x="1187374" y="4696023"/>
            <a:chExt cx="765887" cy="2031348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16AB0FF9-218A-4FA5-84CA-A0B534B52D05}"/>
                </a:ext>
              </a:extLst>
            </p:cNvPr>
            <p:cNvSpPr txBox="1"/>
            <p:nvPr/>
          </p:nvSpPr>
          <p:spPr>
            <a:xfrm>
              <a:off x="1187374" y="4696023"/>
              <a:ext cx="707886" cy="203134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3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調整     法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A90C4C6D-62CE-40F5-B8E4-31E2C89BB05D}"/>
                    </a:ext>
                  </a:extLst>
                </p:cNvPr>
                <p:cNvSpPr txBox="1"/>
                <p:nvPr/>
              </p:nvSpPr>
              <p:spPr>
                <a:xfrm>
                  <a:off x="1245374" y="5560759"/>
                  <a:ext cx="707887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3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A90C4C6D-62CE-40F5-B8E4-31E2C89BB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374" y="5560759"/>
                  <a:ext cx="707887" cy="61555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图片 6" descr="C:\Users\zhangjie\AppData\Roaming\Tencent\Users\439259423\QQ\WinTemp\RichOle\5QO_AIBTFHY~V4EKZS2C9%Y.png">
            <a:extLst>
              <a:ext uri="{FF2B5EF4-FFF2-40B4-BE49-F238E27FC236}">
                <a16:creationId xmlns:a16="http://schemas.microsoft.com/office/drawing/2014/main" id="{40D42B42-2A3A-4AA2-8B75-FC3638585D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37" y="1226979"/>
            <a:ext cx="7152772" cy="29749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0E6AF0C-08D5-49D1-911F-562B408B6B5F}"/>
                  </a:ext>
                </a:extLst>
              </p:cNvPr>
              <p:cNvSpPr/>
              <p:nvPr/>
            </p:nvSpPr>
            <p:spPr>
              <a:xfrm>
                <a:off x="3243942" y="4696902"/>
                <a:ext cx="8948057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Step1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：系統利用調整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R2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的方式，找出滿足調整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R</m:t>
                        </m:r>
                      </m:e>
                      <m:sup>
                        <m:r>
                          <a:rPr lang="en-US" altLang="zh-TW" sz="24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較大的模型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b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、模型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  <a:endParaRPr lang="en-US" altLang="zh-TW" sz="2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Step2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：但同時滿足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BIC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AIC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最小的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），選擇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解釋變數解釋模型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0E6AF0C-08D5-49D1-911F-562B408B6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942" y="4696902"/>
                <a:ext cx="8948057" cy="1815882"/>
              </a:xfrm>
              <a:prstGeom prst="rect">
                <a:avLst/>
              </a:prstGeom>
              <a:blipFill>
                <a:blip r:embed="rId5"/>
                <a:stretch>
                  <a:fillRect l="-1022" t="-2349" r="-613" b="-70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93872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535C844-1C29-4D6E-A7E2-C389389C514D}"/>
              </a:ext>
            </a:extLst>
          </p:cNvPr>
          <p:cNvSpPr txBox="1"/>
          <p:nvPr/>
        </p:nvSpPr>
        <p:spPr>
          <a:xfrm>
            <a:off x="485537" y="219075"/>
            <a:ext cx="892552" cy="57462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4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模型的選擇方式</a:t>
            </a:r>
            <a:endParaRPr lang="zh-TW" altLang="en-US" sz="3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Freeform 94">
            <a:extLst>
              <a:ext uri="{FF2B5EF4-FFF2-40B4-BE49-F238E27FC236}">
                <a16:creationId xmlns:a16="http://schemas.microsoft.com/office/drawing/2014/main" id="{7BB24F55-1D9B-4CAE-BF60-E72AAC598DAB}"/>
              </a:ext>
            </a:extLst>
          </p:cNvPr>
          <p:cNvSpPr>
            <a:spLocks noEditPoints="1"/>
          </p:cNvSpPr>
          <p:nvPr/>
        </p:nvSpPr>
        <p:spPr bwMode="auto">
          <a:xfrm>
            <a:off x="2631911" y="447193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047034-2285-41F1-8187-76AC4BC2AF20}"/>
              </a:ext>
            </a:extLst>
          </p:cNvPr>
          <p:cNvSpPr txBox="1"/>
          <p:nvPr/>
        </p:nvSpPr>
        <p:spPr>
          <a:xfrm>
            <a:off x="3243943" y="483252"/>
            <a:ext cx="337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Mallows'Cp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選取法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表：</a:t>
            </a:r>
          </a:p>
        </p:txBody>
      </p:sp>
      <p:sp>
        <p:nvSpPr>
          <p:cNvPr id="8" name="Freeform 94">
            <a:extLst>
              <a:ext uri="{FF2B5EF4-FFF2-40B4-BE49-F238E27FC236}">
                <a16:creationId xmlns:a16="http://schemas.microsoft.com/office/drawing/2014/main" id="{0FB2DE1E-523B-448E-BB64-111EEED78DDF}"/>
              </a:ext>
            </a:extLst>
          </p:cNvPr>
          <p:cNvSpPr>
            <a:spLocks noEditPoints="1"/>
          </p:cNvSpPr>
          <p:nvPr/>
        </p:nvSpPr>
        <p:spPr bwMode="auto">
          <a:xfrm>
            <a:off x="2631911" y="5051850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6AB0FF9-218A-4FA5-84CA-A0B534B52D05}"/>
              </a:ext>
            </a:extLst>
          </p:cNvPr>
          <p:cNvSpPr txBox="1"/>
          <p:nvPr/>
        </p:nvSpPr>
        <p:spPr>
          <a:xfrm>
            <a:off x="1375819" y="3462919"/>
            <a:ext cx="646331" cy="34616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0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Mallows'Cp</a:t>
            </a:r>
            <a:r>
              <a:rPr lang="en-US" altLang="zh-TW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選取法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0E6AF0C-08D5-49D1-911F-562B408B6B5F}"/>
                  </a:ext>
                </a:extLst>
              </p:cNvPr>
              <p:cNvSpPr/>
              <p:nvPr/>
            </p:nvSpPr>
            <p:spPr>
              <a:xfrm>
                <a:off x="3258903" y="5164412"/>
                <a:ext cx="878477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系統利用</a:t>
                </a:r>
                <a:r>
                  <a:rPr lang="en-US" altLang="zh-TW" sz="24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Mallows'Cp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的方式，找出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C(P)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與（模型編號＋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</a:t>
                </a:r>
              </a:p>
              <a:p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差異相對較小，找出模型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）和模型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）符合條件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0E6AF0C-08D5-49D1-911F-562B408B6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903" y="5164412"/>
                <a:ext cx="8784772" cy="1200329"/>
              </a:xfrm>
              <a:prstGeom prst="rect">
                <a:avLst/>
              </a:prstGeom>
              <a:blipFill>
                <a:blip r:embed="rId2"/>
                <a:stretch>
                  <a:fillRect l="-1110" t="-3553" b="-111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5" descr="https://lh3.googleusercontent.com/gNAhsFY7tiw4Cj6jhnRAyRz8k5PtQR7EA30sfHVUGVHqiMBpkUdJ2K8jwaIusnR_RMLVCG4_22GXQrWFgVh3mjJ3sz9q20Thne4sKtjx3KnvEwLtrfN6I-8ekM5wr4tqaUZgMt4M">
            <a:extLst>
              <a:ext uri="{FF2B5EF4-FFF2-40B4-BE49-F238E27FC236}">
                <a16:creationId xmlns:a16="http://schemas.microsoft.com/office/drawing/2014/main" id="{EDA598AC-A82F-4D36-9781-8D582DCDA6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314" y="1055914"/>
            <a:ext cx="6295799" cy="3461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963802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EE100F0-E46A-47F8-AE72-31CD4EFFEBC0}"/>
              </a:ext>
            </a:extLst>
          </p:cNvPr>
          <p:cNvSpPr txBox="1"/>
          <p:nvPr/>
        </p:nvSpPr>
        <p:spPr>
          <a:xfrm>
            <a:off x="477938" y="623887"/>
            <a:ext cx="1107996" cy="56102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6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模型選擇的結果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E6D076-1028-4026-BA30-AB9FB7C4B124}"/>
              </a:ext>
            </a:extLst>
          </p:cNvPr>
          <p:cNvSpPr/>
          <p:nvPr/>
        </p:nvSpPr>
        <p:spPr>
          <a:xfrm>
            <a:off x="3381952" y="403513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最佳迴歸模型：</a:t>
            </a:r>
            <a:endParaRPr lang="zh-TW" altLang="en-US" sz="2400" dirty="0"/>
          </a:p>
        </p:txBody>
      </p:sp>
      <p:sp>
        <p:nvSpPr>
          <p:cNvPr id="5" name="Freeform 94">
            <a:extLst>
              <a:ext uri="{FF2B5EF4-FFF2-40B4-BE49-F238E27FC236}">
                <a16:creationId xmlns:a16="http://schemas.microsoft.com/office/drawing/2014/main" id="{842ECA9C-EEC3-4BDE-AC86-585CAA4518F7}"/>
              </a:ext>
            </a:extLst>
          </p:cNvPr>
          <p:cNvSpPr>
            <a:spLocks noEditPoints="1"/>
          </p:cNvSpPr>
          <p:nvPr/>
        </p:nvSpPr>
        <p:spPr bwMode="auto">
          <a:xfrm>
            <a:off x="2616255" y="3999079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3D4EB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7D75806-899F-4141-9E91-BB6FB3C073B8}"/>
                  </a:ext>
                </a:extLst>
              </p:cNvPr>
              <p:cNvSpPr/>
              <p:nvPr/>
            </p:nvSpPr>
            <p:spPr>
              <a:xfrm>
                <a:off x="3381952" y="1328291"/>
                <a:ext cx="851533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綜合以上五種方法共同所選出來的解釋變數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組合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的概率是最高的。因此我們選定 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7D75806-899F-4141-9E91-BB6FB3C07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52" y="1328291"/>
                <a:ext cx="8515333" cy="830997"/>
              </a:xfrm>
              <a:prstGeom prst="rect">
                <a:avLst/>
              </a:prstGeom>
              <a:blipFill>
                <a:blip r:embed="rId2"/>
                <a:stretch>
                  <a:fillRect l="-1145" t="-5147" r="-429" b="-169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94">
            <a:extLst>
              <a:ext uri="{FF2B5EF4-FFF2-40B4-BE49-F238E27FC236}">
                <a16:creationId xmlns:a16="http://schemas.microsoft.com/office/drawing/2014/main" id="{DA0B5279-F552-4DB4-A0A0-6C2291C35E6E}"/>
              </a:ext>
            </a:extLst>
          </p:cNvPr>
          <p:cNvSpPr>
            <a:spLocks noEditPoints="1"/>
          </p:cNvSpPr>
          <p:nvPr/>
        </p:nvSpPr>
        <p:spPr bwMode="auto">
          <a:xfrm>
            <a:off x="2616255" y="1305791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rgbClr val="3D4EB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D52EFCF-23B6-40CE-ABDA-930BACC23B4B}"/>
                  </a:ext>
                </a:extLst>
              </p:cNvPr>
              <p:cNvSpPr/>
              <p:nvPr/>
            </p:nvSpPr>
            <p:spPr>
              <a:xfrm>
                <a:off x="3429000" y="2301697"/>
                <a:ext cx="8763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𝑆𝑂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NO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，共三個解釋變數，選為最終模型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D52EFCF-23B6-40CE-ABDA-930BACC23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301697"/>
                <a:ext cx="8763000" cy="461665"/>
              </a:xfrm>
              <a:prstGeom prst="rect">
                <a:avLst/>
              </a:prstGeom>
              <a:blipFill>
                <a:blip r:embed="rId3"/>
                <a:stretch>
                  <a:fillRect l="-209" t="-9333" r="-70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57A5C8D-9B05-4167-A545-9FB82312ADF1}"/>
                  </a:ext>
                </a:extLst>
              </p:cNvPr>
              <p:cNvSpPr/>
              <p:nvPr/>
            </p:nvSpPr>
            <p:spPr>
              <a:xfrm>
                <a:off x="3915988" y="4673266"/>
                <a:ext cx="74472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＝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0.03699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－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0.00601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－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0.01567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＋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0.00394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57A5C8D-9B05-4167-A545-9FB82312A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988" y="4673266"/>
                <a:ext cx="7447260" cy="461665"/>
              </a:xfrm>
              <a:prstGeom prst="rect">
                <a:avLst/>
              </a:prstGeom>
              <a:blipFill>
                <a:blip r:embed="rId4"/>
                <a:stretch>
                  <a:fillRect l="-491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F9769A9-AF53-4FDB-B575-5631E93D2531}"/>
                  </a:ext>
                </a:extLst>
              </p:cNvPr>
              <p:cNvSpPr/>
              <p:nvPr/>
            </p:nvSpPr>
            <p:spPr>
              <a:xfrm>
                <a:off x="10286979" y="5178240"/>
                <a:ext cx="181791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TW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＝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1, 2, …, 43 </a:t>
                </a:r>
                <a:endPara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F9769A9-AF53-4FDB-B575-5631E93D2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79" y="5178240"/>
                <a:ext cx="1817915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32863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TW" altLang="en-US" dirty="0"/>
              <a:t>轉換後的殘差檢定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A717978-C02C-4BB8-91FB-2888F70A88A7}"/>
              </a:ext>
            </a:extLst>
          </p:cNvPr>
          <p:cNvSpPr/>
          <p:nvPr/>
        </p:nvSpPr>
        <p:spPr>
          <a:xfrm>
            <a:off x="7714209" y="378338"/>
            <a:ext cx="3824749" cy="13013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937AB8-084B-4959-8DF7-0FD464DE6FA3}"/>
              </a:ext>
            </a:extLst>
          </p:cNvPr>
          <p:cNvSpPr txBox="1"/>
          <p:nvPr/>
        </p:nvSpPr>
        <p:spPr>
          <a:xfrm>
            <a:off x="8086261" y="521156"/>
            <a:ext cx="330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殘差檢定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A3FADC1-1AAE-43ED-8020-E35708CD27CE}"/>
              </a:ext>
            </a:extLst>
          </p:cNvPr>
          <p:cNvSpPr txBox="1"/>
          <p:nvPr/>
        </p:nvSpPr>
        <p:spPr>
          <a:xfrm>
            <a:off x="653042" y="1605000"/>
            <a:ext cx="3461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殘差的假設：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B3732F1-2551-4A08-84C1-A83C7882FDF1}"/>
              </a:ext>
            </a:extLst>
          </p:cNvPr>
          <p:cNvGrpSpPr/>
          <p:nvPr/>
        </p:nvGrpSpPr>
        <p:grpSpPr>
          <a:xfrm>
            <a:off x="2881128" y="3820111"/>
            <a:ext cx="4307593" cy="1091894"/>
            <a:chOff x="3391298" y="4008478"/>
            <a:chExt cx="4307593" cy="1091894"/>
          </a:xfrm>
        </p:grpSpPr>
        <p:sp>
          <p:nvSpPr>
            <p:cNvPr id="4" name="矩形 3"/>
            <p:cNvSpPr/>
            <p:nvPr/>
          </p:nvSpPr>
          <p:spPr>
            <a:xfrm flipV="1">
              <a:off x="3425682" y="4008478"/>
              <a:ext cx="765739" cy="457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4237751" y="4053639"/>
                  <a:ext cx="3461140" cy="8125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lnSpc>
                      <a:spcPct val="130000"/>
                    </a:lnSpc>
                  </a:pPr>
                  <a:r>
                    <a:rPr lang="zh-TW" altLang="en-US" sz="3600" b="1" dirty="0">
                      <a:solidFill>
                        <a:schemeClr val="accent4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殘差的變異數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36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6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TW" sz="36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altLang="zh-CN" sz="3600" b="1" dirty="0">
                    <a:solidFill>
                      <a:schemeClr val="accent4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751" y="4053639"/>
                  <a:ext cx="3461140" cy="812530"/>
                </a:xfrm>
                <a:prstGeom prst="rect">
                  <a:avLst/>
                </a:prstGeom>
                <a:blipFill>
                  <a:blip r:embed="rId2"/>
                  <a:stretch>
                    <a:fillRect l="-5282" b="-187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6"/>
            <p:cNvSpPr/>
            <p:nvPr/>
          </p:nvSpPr>
          <p:spPr>
            <a:xfrm>
              <a:off x="3391298" y="4047776"/>
              <a:ext cx="944489" cy="10525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800" b="1" dirty="0">
                  <a:solidFill>
                    <a:schemeClr val="accent4">
                      <a:lumMod val="75000"/>
                    </a:schemeClr>
                  </a:solidFill>
                </a:rPr>
                <a:t>02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CAD7069-2B97-4783-B933-F4C538B8B3F0}"/>
              </a:ext>
            </a:extLst>
          </p:cNvPr>
          <p:cNvGrpSpPr/>
          <p:nvPr/>
        </p:nvGrpSpPr>
        <p:grpSpPr>
          <a:xfrm>
            <a:off x="1521033" y="2735252"/>
            <a:ext cx="3355569" cy="1052596"/>
            <a:chOff x="1797950" y="2891396"/>
            <a:chExt cx="3355569" cy="1052596"/>
          </a:xfrm>
        </p:grpSpPr>
        <p:sp>
          <p:nvSpPr>
            <p:cNvPr id="10" name="矩形 9"/>
            <p:cNvSpPr/>
            <p:nvPr/>
          </p:nvSpPr>
          <p:spPr>
            <a:xfrm flipV="1">
              <a:off x="1848460" y="2891396"/>
              <a:ext cx="765739" cy="4571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60529" y="2936557"/>
              <a:ext cx="2492990" cy="812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3600" b="1" dirty="0">
                  <a:solidFill>
                    <a:schemeClr val="accent4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期望值為零</a:t>
              </a:r>
              <a:endParaRPr lang="en-US" altLang="zh-CN" sz="3600" b="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797950" y="2891396"/>
              <a:ext cx="944489" cy="10525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800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1595E6C-9CDC-4051-8125-EE3E44440727}"/>
              </a:ext>
            </a:extLst>
          </p:cNvPr>
          <p:cNvGrpSpPr/>
          <p:nvPr/>
        </p:nvGrpSpPr>
        <p:grpSpPr>
          <a:xfrm>
            <a:off x="4807361" y="6001303"/>
            <a:ext cx="7324604" cy="738473"/>
            <a:chOff x="3375172" y="4008478"/>
            <a:chExt cx="7324604" cy="150383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915B425-517D-4077-9DEC-A83D02255B76}"/>
                </a:ext>
              </a:extLst>
            </p:cNvPr>
            <p:cNvSpPr/>
            <p:nvPr/>
          </p:nvSpPr>
          <p:spPr>
            <a:xfrm flipV="1">
              <a:off x="3425682" y="4008478"/>
              <a:ext cx="765739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chemeClr val="accent4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55C1339-AC9B-44B4-8999-744CD12D6242}"/>
                </a:ext>
              </a:extLst>
            </p:cNvPr>
            <p:cNvSpPr/>
            <p:nvPr/>
          </p:nvSpPr>
          <p:spPr>
            <a:xfrm>
              <a:off x="4237751" y="4053639"/>
              <a:ext cx="6462025" cy="14586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3600" b="1" dirty="0">
                  <a:solidFill>
                    <a:schemeClr val="accent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殘差與殘差之間的共變異數為</a:t>
              </a:r>
              <a:r>
                <a:rPr lang="en-US" altLang="zh-TW" sz="3600" b="1" dirty="0">
                  <a:solidFill>
                    <a:schemeClr val="accent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</a:p>
            <a:p>
              <a:pPr lvl="0">
                <a:lnSpc>
                  <a:spcPct val="130000"/>
                </a:lnSpc>
              </a:pPr>
              <a:endParaRPr lang="en-US" altLang="zh-CN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19E5017-4F2B-4E66-95BA-DC54E6E7449A}"/>
                </a:ext>
              </a:extLst>
            </p:cNvPr>
            <p:cNvSpPr/>
            <p:nvPr/>
          </p:nvSpPr>
          <p:spPr>
            <a:xfrm>
              <a:off x="3375172" y="4008478"/>
              <a:ext cx="944489" cy="10525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800" b="1" dirty="0">
                  <a:solidFill>
                    <a:schemeClr val="accent4"/>
                  </a:solidFill>
                </a:rPr>
                <a:t>04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F01CC800-652E-441B-86E2-2E27041DFD89}"/>
              </a:ext>
            </a:extLst>
          </p:cNvPr>
          <p:cNvGrpSpPr/>
          <p:nvPr/>
        </p:nvGrpSpPr>
        <p:grpSpPr>
          <a:xfrm>
            <a:off x="3905502" y="4948707"/>
            <a:ext cx="7964499" cy="1052596"/>
            <a:chOff x="3905502" y="4948707"/>
            <a:chExt cx="7964499" cy="1052596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7B795165-A65B-4FDD-A4C9-83F340FA419F}"/>
                </a:ext>
              </a:extLst>
            </p:cNvPr>
            <p:cNvGrpSpPr/>
            <p:nvPr/>
          </p:nvGrpSpPr>
          <p:grpSpPr>
            <a:xfrm>
              <a:off x="3905502" y="4948707"/>
              <a:ext cx="7964499" cy="1052596"/>
              <a:chOff x="4668170" y="5091024"/>
              <a:chExt cx="5902961" cy="70138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5530749" y="5136185"/>
                <a:ext cx="5040382" cy="492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TW" altLang="en-US" sz="3600" b="1" dirty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殘差符合常態分配</a:t>
                </a:r>
                <a:endParaRPr lang="en-US" altLang="zh-TW" sz="3600" b="1" dirty="0">
                  <a:solidFill>
                    <a:schemeClr val="accent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4668170" y="5091024"/>
                <a:ext cx="816249" cy="701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en-US" altLang="zh-CN" sz="4800" b="1" dirty="0">
                    <a:solidFill>
                      <a:schemeClr val="accent4"/>
                    </a:solidFill>
                  </a:rPr>
                  <a:t>03</a:t>
                </a: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957207C-6457-47E6-9494-6FC7430CEC7A}"/>
                </a:ext>
              </a:extLst>
            </p:cNvPr>
            <p:cNvSpPr/>
            <p:nvPr/>
          </p:nvSpPr>
          <p:spPr>
            <a:xfrm flipV="1">
              <a:off x="4001549" y="4993622"/>
              <a:ext cx="765739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558" y="446877"/>
            <a:ext cx="3495382" cy="721395"/>
          </a:xfrm>
        </p:spPr>
        <p:txBody>
          <a:bodyPr/>
          <a:lstStyle/>
          <a:p>
            <a:r>
              <a:rPr kumimoji="1"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kumimoji="1" lang="zh-CN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5AC2B29-A226-420E-9D46-E1A3C4BBB7DA}"/>
              </a:ext>
            </a:extLst>
          </p:cNvPr>
          <p:cNvGrpSpPr/>
          <p:nvPr/>
        </p:nvGrpSpPr>
        <p:grpSpPr>
          <a:xfrm>
            <a:off x="3454566" y="142996"/>
            <a:ext cx="4613643" cy="4465834"/>
            <a:chOff x="4509052" y="1256470"/>
            <a:chExt cx="4019146" cy="4019146"/>
          </a:xfrm>
        </p:grpSpPr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9D1CF660-54E8-4A7F-A016-A0665148C31E}"/>
                </a:ext>
              </a:extLst>
            </p:cNvPr>
            <p:cNvSpPr/>
            <p:nvPr/>
          </p:nvSpPr>
          <p:spPr>
            <a:xfrm>
              <a:off x="4509052" y="1256470"/>
              <a:ext cx="4019146" cy="4019146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EA1CE8DD-B854-4489-8465-E967D43A6B99}"/>
                </a:ext>
              </a:extLst>
            </p:cNvPr>
            <p:cNvSpPr/>
            <p:nvPr/>
          </p:nvSpPr>
          <p:spPr>
            <a:xfrm>
              <a:off x="4782538" y="1529956"/>
              <a:ext cx="3472177" cy="34721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153FE8B-BBC8-460B-8098-59F84079D628}"/>
                </a:ext>
              </a:extLst>
            </p:cNvPr>
            <p:cNvSpPr txBox="1"/>
            <p:nvPr/>
          </p:nvSpPr>
          <p:spPr>
            <a:xfrm>
              <a:off x="5405380" y="2560897"/>
              <a:ext cx="2444255" cy="1412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9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空汙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EEDE8F1D-1BBF-4BE4-9DFA-40749C99E2FF}"/>
              </a:ext>
            </a:extLst>
          </p:cNvPr>
          <p:cNvGrpSpPr/>
          <p:nvPr/>
        </p:nvGrpSpPr>
        <p:grpSpPr>
          <a:xfrm>
            <a:off x="1315014" y="4304952"/>
            <a:ext cx="2202927" cy="2269374"/>
            <a:chOff x="1718706" y="4017184"/>
            <a:chExt cx="2516863" cy="2516863"/>
          </a:xfrm>
        </p:grpSpPr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7CC19DF6-C2AD-4CAF-B185-6808332A8FBE}"/>
                </a:ext>
              </a:extLst>
            </p:cNvPr>
            <p:cNvSpPr/>
            <p:nvPr/>
          </p:nvSpPr>
          <p:spPr>
            <a:xfrm>
              <a:off x="1718706" y="4017184"/>
              <a:ext cx="2516863" cy="2516863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46FED39E-D1A2-4FCE-81D8-CBCB784E54D9}"/>
                </a:ext>
              </a:extLst>
            </p:cNvPr>
            <p:cNvSpPr/>
            <p:nvPr/>
          </p:nvSpPr>
          <p:spPr>
            <a:xfrm>
              <a:off x="1891560" y="4175251"/>
              <a:ext cx="2174341" cy="217434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7A9EA23-4B79-4BB5-9F6A-66C822904C4F}"/>
                </a:ext>
              </a:extLst>
            </p:cNvPr>
            <p:cNvSpPr txBox="1"/>
            <p:nvPr/>
          </p:nvSpPr>
          <p:spPr>
            <a:xfrm>
              <a:off x="1976393" y="4883073"/>
              <a:ext cx="2174341" cy="78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PM2.5</a:t>
              </a:r>
              <a:endPara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394F3665-DADC-419F-B1D3-893845AF65C3}"/>
              </a:ext>
            </a:extLst>
          </p:cNvPr>
          <p:cNvGrpSpPr/>
          <p:nvPr/>
        </p:nvGrpSpPr>
        <p:grpSpPr>
          <a:xfrm>
            <a:off x="7961849" y="3386273"/>
            <a:ext cx="3485905" cy="3471727"/>
            <a:chOff x="8801681" y="4127802"/>
            <a:chExt cx="2516863" cy="2516863"/>
          </a:xfrm>
        </p:grpSpPr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3F67EA0B-466F-4A4A-8414-167D0A15FD0A}"/>
                </a:ext>
              </a:extLst>
            </p:cNvPr>
            <p:cNvSpPr/>
            <p:nvPr/>
          </p:nvSpPr>
          <p:spPr>
            <a:xfrm>
              <a:off x="8801681" y="4127802"/>
              <a:ext cx="2516863" cy="2516863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752A7DCA-6F92-4157-9B75-8544BEAAD60C}"/>
                </a:ext>
              </a:extLst>
            </p:cNvPr>
            <p:cNvSpPr/>
            <p:nvPr/>
          </p:nvSpPr>
          <p:spPr>
            <a:xfrm>
              <a:off x="8974535" y="4285869"/>
              <a:ext cx="2174341" cy="217434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1257D8F-471B-4080-A783-34AFC7483412}"/>
                </a:ext>
              </a:extLst>
            </p:cNvPr>
            <p:cNvSpPr/>
            <p:nvPr/>
          </p:nvSpPr>
          <p:spPr>
            <a:xfrm>
              <a:off x="9221912" y="5019096"/>
              <a:ext cx="1776081" cy="722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5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PM10</a:t>
              </a:r>
              <a:endParaRPr lang="zh-TW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5" name="圖形 34" descr="箭號: 左旋">
            <a:extLst>
              <a:ext uri="{FF2B5EF4-FFF2-40B4-BE49-F238E27FC236}">
                <a16:creationId xmlns:a16="http://schemas.microsoft.com/office/drawing/2014/main" id="{15699A5E-FED3-432E-81A5-EB110E3D0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9833" y="3518788"/>
            <a:ext cx="914400" cy="914400"/>
          </a:xfrm>
          <a:prstGeom prst="rect">
            <a:avLst/>
          </a:prstGeom>
        </p:spPr>
      </p:pic>
      <p:pic>
        <p:nvPicPr>
          <p:cNvPr id="37" name="圖形 36" descr="箭號: 右旋">
            <a:extLst>
              <a:ext uri="{FF2B5EF4-FFF2-40B4-BE49-F238E27FC236}">
                <a16:creationId xmlns:a16="http://schemas.microsoft.com/office/drawing/2014/main" id="{D0CC9D84-13B5-4573-BAC6-A827C829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29378">
            <a:off x="8120123" y="27048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>
            <a:extLst>
              <a:ext uri="{FF2B5EF4-FFF2-40B4-BE49-F238E27FC236}">
                <a16:creationId xmlns:a16="http://schemas.microsoft.com/office/drawing/2014/main" id="{099AE737-92F4-4E4B-B8EF-FD68A2F6A35C}"/>
              </a:ext>
            </a:extLst>
          </p:cNvPr>
          <p:cNvGrpSpPr/>
          <p:nvPr/>
        </p:nvGrpSpPr>
        <p:grpSpPr>
          <a:xfrm>
            <a:off x="2932768" y="716196"/>
            <a:ext cx="6711424" cy="1052596"/>
            <a:chOff x="1797950" y="2891396"/>
            <a:chExt cx="6711424" cy="1052596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D46F7ED-1D95-4B6C-A3A1-7F5CD4F7625F}"/>
                </a:ext>
              </a:extLst>
            </p:cNvPr>
            <p:cNvSpPr/>
            <p:nvPr/>
          </p:nvSpPr>
          <p:spPr>
            <a:xfrm flipV="1">
              <a:off x="1848460" y="2891396"/>
              <a:ext cx="765739" cy="4571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31A97C57-652A-404D-9751-4EA8E490AACB}"/>
                    </a:ext>
                  </a:extLst>
                </p:cNvPr>
                <p:cNvSpPr/>
                <p:nvPr/>
              </p:nvSpPr>
              <p:spPr>
                <a:xfrm>
                  <a:off x="2660529" y="2936557"/>
                  <a:ext cx="5848845" cy="7415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lnSpc>
                      <a:spcPct val="130000"/>
                    </a:lnSpc>
                  </a:pPr>
                  <a:r>
                    <a:rPr lang="zh-TW" altLang="en-US" sz="3600" b="1" dirty="0">
                      <a:solidFill>
                        <a:schemeClr val="accent4">
                          <a:lumMod val="50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殘差的期望值為零</a:t>
                  </a:r>
                  <a:r>
                    <a:rPr lang="zh-TW" altLang="zh-TW" sz="3600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，</a:t>
                  </a:r>
                  <a:r>
                    <a:rPr lang="en-US" altLang="zh-TW" sz="3600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E(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36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TW" sz="36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𝜄</m:t>
                          </m:r>
                        </m:sub>
                      </m:sSub>
                    </m:oMath>
                  </a14:m>
                  <a:r>
                    <a:rPr lang="en-US" altLang="zh-TW" sz="3600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)=0</a:t>
                  </a:r>
                  <a:endParaRPr lang="en-US" altLang="zh-CN" sz="3600" b="1" dirty="0">
                    <a:solidFill>
                      <a:schemeClr val="accent4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31A97C57-652A-404D-9751-4EA8E490A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529" y="2936557"/>
                  <a:ext cx="5848845" cy="741550"/>
                </a:xfrm>
                <a:prstGeom prst="rect">
                  <a:avLst/>
                </a:prstGeom>
                <a:blipFill>
                  <a:blip r:embed="rId2"/>
                  <a:stretch>
                    <a:fillRect l="-3233" t="-820" r="-2190" b="-303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4234C7B-59CB-41DA-94A9-9E9D13A30639}"/>
                </a:ext>
              </a:extLst>
            </p:cNvPr>
            <p:cNvSpPr/>
            <p:nvPr/>
          </p:nvSpPr>
          <p:spPr>
            <a:xfrm>
              <a:off x="1797950" y="2891396"/>
              <a:ext cx="944489" cy="10525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800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48" name="Freeform 94">
            <a:extLst>
              <a:ext uri="{FF2B5EF4-FFF2-40B4-BE49-F238E27FC236}">
                <a16:creationId xmlns:a16="http://schemas.microsoft.com/office/drawing/2014/main" id="{1F6510DF-DB17-4A5C-8F42-2767841E276C}"/>
              </a:ext>
            </a:extLst>
          </p:cNvPr>
          <p:cNvSpPr>
            <a:spLocks noEditPoints="1"/>
          </p:cNvSpPr>
          <p:nvPr/>
        </p:nvSpPr>
        <p:spPr bwMode="auto">
          <a:xfrm>
            <a:off x="4817687" y="2227534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6487C1-B5C6-4ED3-9364-D1860FD97501}"/>
                  </a:ext>
                </a:extLst>
              </p:cNvPr>
              <p:cNvSpPr/>
              <p:nvPr/>
            </p:nvSpPr>
            <p:spPr>
              <a:xfrm>
                <a:off x="1632771" y="3345954"/>
                <a:ext cx="2599994" cy="1479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 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𝜄</m:t>
                        </m:r>
                      </m:sub>
                    </m:sSub>
                  </m:oMath>
                </a14:m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)=0</a:t>
                </a:r>
                <a:endParaRPr lang="zh-TW" altLang="zh-TW" sz="3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 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𝜄</m:t>
                        </m:r>
                      </m:sub>
                    </m:sSub>
                  </m:oMath>
                </a14:m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TW" sz="320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TW" sz="3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6487C1-B5C6-4ED3-9364-D1860FD97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771" y="3345954"/>
                <a:ext cx="2599994" cy="1479187"/>
              </a:xfrm>
              <a:prstGeom prst="rect">
                <a:avLst/>
              </a:prstGeom>
              <a:blipFill>
                <a:blip r:embed="rId3"/>
                <a:stretch>
                  <a:fillRect r="-5869" b="-123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5B2536-925B-4D73-A404-4AD115F3F61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82" y="2652554"/>
            <a:ext cx="5963478" cy="2865989"/>
          </a:xfrm>
          <a:prstGeom prst="rect">
            <a:avLst/>
          </a:prstGeom>
        </p:spPr>
      </p:pic>
      <p:sp>
        <p:nvSpPr>
          <p:cNvPr id="52" name="Freeform 94">
            <a:extLst>
              <a:ext uri="{FF2B5EF4-FFF2-40B4-BE49-F238E27FC236}">
                <a16:creationId xmlns:a16="http://schemas.microsoft.com/office/drawing/2014/main" id="{625AF763-A1AE-49B3-BE1E-C3999E254168}"/>
              </a:ext>
            </a:extLst>
          </p:cNvPr>
          <p:cNvSpPr>
            <a:spLocks noEditPoints="1"/>
          </p:cNvSpPr>
          <p:nvPr/>
        </p:nvSpPr>
        <p:spPr bwMode="auto">
          <a:xfrm>
            <a:off x="907184" y="2229018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5EA83EF-9586-48E5-B2C2-00DDD92EDF0F}"/>
                  </a:ext>
                </a:extLst>
              </p:cNvPr>
              <p:cNvSpPr/>
              <p:nvPr/>
            </p:nvSpPr>
            <p:spPr>
              <a:xfrm>
                <a:off x="5459782" y="5726863"/>
                <a:ext cx="629670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上圖可以看出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p-value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值都不拒絕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，也就是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 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𝜄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)=0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，符合我們的假設。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5EA83EF-9586-48E5-B2C2-00DDD92ED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782" y="5726863"/>
                <a:ext cx="6296703" cy="830997"/>
              </a:xfrm>
              <a:prstGeom prst="rect">
                <a:avLst/>
              </a:prstGeom>
              <a:blipFill>
                <a:blip r:embed="rId5"/>
                <a:stretch>
                  <a:fillRect l="-1549" t="-5109"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8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94">
            <a:extLst>
              <a:ext uri="{FF2B5EF4-FFF2-40B4-BE49-F238E27FC236}">
                <a16:creationId xmlns:a16="http://schemas.microsoft.com/office/drawing/2014/main" id="{1F6510DF-DB17-4A5C-8F42-2767841E276C}"/>
              </a:ext>
            </a:extLst>
          </p:cNvPr>
          <p:cNvSpPr>
            <a:spLocks noEditPoints="1"/>
          </p:cNvSpPr>
          <p:nvPr/>
        </p:nvSpPr>
        <p:spPr bwMode="auto">
          <a:xfrm>
            <a:off x="4559101" y="2227534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6487C1-B5C6-4ED3-9364-D1860FD97501}"/>
                  </a:ext>
                </a:extLst>
              </p:cNvPr>
              <p:cNvSpPr/>
              <p:nvPr/>
            </p:nvSpPr>
            <p:spPr>
              <a:xfrm>
                <a:off x="648598" y="3429000"/>
                <a:ext cx="3184916" cy="1481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3200" dirty="0"/>
                  <a:t>: Var(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𝜄</m:t>
                        </m:r>
                      </m:sub>
                    </m:sSub>
                  </m:oMath>
                </a14:m>
                <a:r>
                  <a:rPr lang="en-US" altLang="zh-TW" sz="3200" dirty="0"/>
                  <a:t>)=</a:t>
                </a:r>
                <a14:m>
                  <m:oMath xmlns:m="http://schemas.openxmlformats.org/officeDocument/2006/math">
                    <m:r>
                      <a:rPr lang="en-US" altLang="zh-TW" sz="32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TW" altLang="zh-TW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TW" sz="3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zh-TW" sz="3200" dirty="0"/>
              </a:p>
              <a:p>
                <a:pPr algn="di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3200" dirty="0"/>
                  <a:t>: Var(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𝜄</m:t>
                        </m:r>
                      </m:sub>
                    </m:sSub>
                  </m:oMath>
                </a14:m>
                <a:r>
                  <a:rPr lang="en-US" altLang="zh-TW" sz="3200" dirty="0"/>
                  <a:t>)</a:t>
                </a:r>
                <a14:m>
                  <m:oMath xmlns:m="http://schemas.openxmlformats.org/officeDocument/2006/math">
                    <m:r>
                      <a:rPr lang="en-US" altLang="zh-TW" sz="320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zh-TW" altLang="zh-TW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TW" sz="3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32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6487C1-B5C6-4ED3-9364-D1860FD97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98" y="3429000"/>
                <a:ext cx="3184916" cy="1481624"/>
              </a:xfrm>
              <a:prstGeom prst="rect">
                <a:avLst/>
              </a:prstGeom>
              <a:blipFill>
                <a:blip r:embed="rId2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Freeform 94">
            <a:extLst>
              <a:ext uri="{FF2B5EF4-FFF2-40B4-BE49-F238E27FC236}">
                <a16:creationId xmlns:a16="http://schemas.microsoft.com/office/drawing/2014/main" id="{625AF763-A1AE-49B3-BE1E-C3999E254168}"/>
              </a:ext>
            </a:extLst>
          </p:cNvPr>
          <p:cNvSpPr>
            <a:spLocks noEditPoints="1"/>
          </p:cNvSpPr>
          <p:nvPr/>
        </p:nvSpPr>
        <p:spPr bwMode="auto">
          <a:xfrm>
            <a:off x="390013" y="2229018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5EA83EF-9586-48E5-B2C2-00DDD92EDF0F}"/>
                  </a:ext>
                </a:extLst>
              </p:cNvPr>
              <p:cNvSpPr/>
              <p:nvPr/>
            </p:nvSpPr>
            <p:spPr>
              <a:xfrm>
                <a:off x="4973209" y="4910624"/>
                <a:ext cx="645403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上圖可以看出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p-value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值都不拒絕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，也就是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 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𝜄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)=0</a:t>
                </a:r>
                <a:r>
                  <a:rPr lang="zh-TW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，符合我們的假設。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5EA83EF-9586-48E5-B2C2-00DDD92ED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209" y="4910624"/>
                <a:ext cx="6454032" cy="830997"/>
              </a:xfrm>
              <a:prstGeom prst="rect">
                <a:avLst/>
              </a:prstGeom>
              <a:blipFill>
                <a:blip r:embed="rId3"/>
                <a:stretch>
                  <a:fillRect l="-1511" t="-5147" b="-169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A925FC57-9A21-4E86-84DD-C0E2BDDAB019}"/>
              </a:ext>
            </a:extLst>
          </p:cNvPr>
          <p:cNvGrpSpPr/>
          <p:nvPr/>
        </p:nvGrpSpPr>
        <p:grpSpPr>
          <a:xfrm>
            <a:off x="2078968" y="910553"/>
            <a:ext cx="5961778" cy="1106641"/>
            <a:chOff x="3391298" y="4008478"/>
            <a:chExt cx="5961778" cy="110664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56B9BB1-7D26-4810-BBF0-9A906116892E}"/>
                </a:ext>
              </a:extLst>
            </p:cNvPr>
            <p:cNvSpPr/>
            <p:nvPr/>
          </p:nvSpPr>
          <p:spPr>
            <a:xfrm flipV="1">
              <a:off x="3425682" y="4008478"/>
              <a:ext cx="765739" cy="457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6E4DD778-97F1-4F03-9BBB-64DFEDACF7FB}"/>
                    </a:ext>
                  </a:extLst>
                </p:cNvPr>
                <p:cNvSpPr/>
                <p:nvPr/>
              </p:nvSpPr>
              <p:spPr>
                <a:xfrm>
                  <a:off x="4503222" y="4056182"/>
                  <a:ext cx="4849854" cy="8125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lnSpc>
                      <a:spcPct val="130000"/>
                    </a:lnSpc>
                  </a:pPr>
                  <a:r>
                    <a:rPr lang="zh-TW" altLang="en-US" sz="4000" b="1" dirty="0">
                      <a:solidFill>
                        <a:schemeClr val="accent4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殘差的變異數等</a:t>
                  </a:r>
                  <a14:m>
                    <m:oMath xmlns:m="http://schemas.openxmlformats.org/officeDocument/2006/math">
                      <m:r>
                        <a:rPr lang="zh-TW" altLang="en-US" sz="40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於</m:t>
                      </m:r>
                      <m:sSup>
                        <m:sSupPr>
                          <m:ctrlPr>
                            <a:rPr lang="en-US" altLang="zh-TW" sz="4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40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altLang="zh-TW" sz="40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altLang="zh-CN" sz="4000" b="1" dirty="0">
                    <a:solidFill>
                      <a:schemeClr val="accent4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6E4DD778-97F1-4F03-9BBB-64DFEDACF7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222" y="4056182"/>
                  <a:ext cx="4849854" cy="812530"/>
                </a:xfrm>
                <a:prstGeom prst="rect">
                  <a:avLst/>
                </a:prstGeom>
                <a:blipFill>
                  <a:blip r:embed="rId4"/>
                  <a:stretch>
                    <a:fillRect l="-4397" t="-752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AE8F585-CC43-41F6-9C34-FEB3F3E7D5AF}"/>
                </a:ext>
              </a:extLst>
            </p:cNvPr>
            <p:cNvSpPr/>
            <p:nvPr/>
          </p:nvSpPr>
          <p:spPr>
            <a:xfrm>
              <a:off x="3391298" y="4047776"/>
              <a:ext cx="1037463" cy="10673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5400" b="1" dirty="0">
                  <a:solidFill>
                    <a:schemeClr val="accent4">
                      <a:lumMod val="75000"/>
                    </a:schemeClr>
                  </a:solidFill>
                </a:rPr>
                <a:t>02</a:t>
              </a:r>
            </a:p>
          </p:txBody>
        </p:sp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B4948CF0-25E2-43BD-B273-835C064519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29" y="3128270"/>
            <a:ext cx="7566992" cy="12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94">
            <a:extLst>
              <a:ext uri="{FF2B5EF4-FFF2-40B4-BE49-F238E27FC236}">
                <a16:creationId xmlns:a16="http://schemas.microsoft.com/office/drawing/2014/main" id="{1F6510DF-DB17-4A5C-8F42-2767841E276C}"/>
              </a:ext>
            </a:extLst>
          </p:cNvPr>
          <p:cNvSpPr>
            <a:spLocks noEditPoints="1"/>
          </p:cNvSpPr>
          <p:nvPr/>
        </p:nvSpPr>
        <p:spPr bwMode="auto">
          <a:xfrm>
            <a:off x="4559101" y="2227534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6487C1-B5C6-4ED3-9364-D1860FD97501}"/>
                  </a:ext>
                </a:extLst>
              </p:cNvPr>
              <p:cNvSpPr/>
              <p:nvPr/>
            </p:nvSpPr>
            <p:spPr>
              <a:xfrm>
                <a:off x="390013" y="3429000"/>
                <a:ext cx="3910504" cy="1305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zh-TW" sz="28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：殘差為常態分配</a:t>
                </a:r>
              </a:p>
              <a:p>
                <a:pPr algn="di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2800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：殘差不為常態分配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6487C1-B5C6-4ED3-9364-D1860FD97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13" y="3429000"/>
                <a:ext cx="3910504" cy="1305870"/>
              </a:xfrm>
              <a:prstGeom prst="rect">
                <a:avLst/>
              </a:prstGeom>
              <a:blipFill>
                <a:blip r:embed="rId2"/>
                <a:stretch>
                  <a:fillRect r="-3120" b="-121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Freeform 94">
            <a:extLst>
              <a:ext uri="{FF2B5EF4-FFF2-40B4-BE49-F238E27FC236}">
                <a16:creationId xmlns:a16="http://schemas.microsoft.com/office/drawing/2014/main" id="{625AF763-A1AE-49B3-BE1E-C3999E254168}"/>
              </a:ext>
            </a:extLst>
          </p:cNvPr>
          <p:cNvSpPr>
            <a:spLocks noEditPoints="1"/>
          </p:cNvSpPr>
          <p:nvPr/>
        </p:nvSpPr>
        <p:spPr bwMode="auto">
          <a:xfrm>
            <a:off x="390013" y="2229018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3EC043A-3FF8-433C-B186-40819667696D}"/>
              </a:ext>
            </a:extLst>
          </p:cNvPr>
          <p:cNvGrpSpPr/>
          <p:nvPr/>
        </p:nvGrpSpPr>
        <p:grpSpPr>
          <a:xfrm>
            <a:off x="2188819" y="921522"/>
            <a:ext cx="4740564" cy="959045"/>
            <a:chOff x="3375172" y="4008478"/>
            <a:chExt cx="4740564" cy="95904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4F00A63-6CE1-4C80-8D38-698CB4A75652}"/>
                </a:ext>
              </a:extLst>
            </p:cNvPr>
            <p:cNvSpPr/>
            <p:nvPr/>
          </p:nvSpPr>
          <p:spPr>
            <a:xfrm flipV="1">
              <a:off x="3425682" y="4008478"/>
              <a:ext cx="765739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chemeClr val="accent4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904FA35-F706-4B84-AE7D-1CE73D7239AC}"/>
                </a:ext>
              </a:extLst>
            </p:cNvPr>
            <p:cNvSpPr/>
            <p:nvPr/>
          </p:nvSpPr>
          <p:spPr>
            <a:xfrm>
              <a:off x="4237751" y="4053639"/>
              <a:ext cx="3877985" cy="8125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3600" b="1" dirty="0">
                  <a:solidFill>
                    <a:schemeClr val="accent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殘差符合常態分配</a:t>
              </a:r>
              <a:endParaRPr lang="en-US" altLang="zh-CN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367441D-9D74-4B79-92F4-81FCB89A40C0}"/>
                </a:ext>
              </a:extLst>
            </p:cNvPr>
            <p:cNvSpPr/>
            <p:nvPr/>
          </p:nvSpPr>
          <p:spPr>
            <a:xfrm>
              <a:off x="3375172" y="4008478"/>
              <a:ext cx="944489" cy="959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800" b="1" dirty="0">
                  <a:solidFill>
                    <a:schemeClr val="accent4"/>
                  </a:solidFill>
                </a:rPr>
                <a:t>03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E13BF31F-88F0-41CB-8FF1-2654C9694AF9}"/>
              </a:ext>
            </a:extLst>
          </p:cNvPr>
          <p:cNvGrpSpPr/>
          <p:nvPr/>
        </p:nvGrpSpPr>
        <p:grpSpPr>
          <a:xfrm>
            <a:off x="4883557" y="3175405"/>
            <a:ext cx="7208466" cy="2715912"/>
            <a:chOff x="4883557" y="2996247"/>
            <a:chExt cx="7208466" cy="2715912"/>
          </a:xfrm>
        </p:grpSpPr>
        <p:pic>
          <p:nvPicPr>
            <p:cNvPr id="20" name="內容版面配置區 3">
              <a:extLst>
                <a:ext uri="{FF2B5EF4-FFF2-40B4-BE49-F238E27FC236}">
                  <a16:creationId xmlns:a16="http://schemas.microsoft.com/office/drawing/2014/main" id="{8140412C-7680-408B-806F-FE916B07C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3557" y="2996247"/>
              <a:ext cx="5486140" cy="2715912"/>
            </a:xfrm>
            <a:prstGeom prst="rect">
              <a:avLst/>
            </a:prstGeom>
          </p:spPr>
        </p:pic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FE5265AB-55B8-4597-9E20-8CE7C1E936F5}"/>
                </a:ext>
              </a:extLst>
            </p:cNvPr>
            <p:cNvSpPr/>
            <p:nvPr/>
          </p:nvSpPr>
          <p:spPr>
            <a:xfrm>
              <a:off x="9634330" y="3949997"/>
              <a:ext cx="636105" cy="163001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FC1AD51C-DCDF-4E77-90DF-3EF97F97871E}"/>
                </a:ext>
              </a:extLst>
            </p:cNvPr>
            <p:cNvSpPr/>
            <p:nvPr/>
          </p:nvSpPr>
          <p:spPr>
            <a:xfrm>
              <a:off x="10369697" y="4605979"/>
              <a:ext cx="583040" cy="3180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F04B620-D279-4A1E-AA7B-CE86608B540A}"/>
                    </a:ext>
                  </a:extLst>
                </p:cNvPr>
                <p:cNvSpPr txBox="1"/>
                <p:nvPr/>
              </p:nvSpPr>
              <p:spPr>
                <a:xfrm>
                  <a:off x="10952737" y="4608343"/>
                  <a:ext cx="1139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不拒絕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0F04B620-D279-4A1E-AA7B-CE86608B54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2737" y="4608343"/>
                  <a:ext cx="113928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813" t="-8197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287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3" descr="一張含有 文字, 地圖 的圖片&#10;&#10;產生非常高可信度的描述">
            <a:extLst>
              <a:ext uri="{FF2B5EF4-FFF2-40B4-BE49-F238E27FC236}">
                <a16:creationId xmlns:a16="http://schemas.microsoft.com/office/drawing/2014/main" id="{4EA55B1E-6294-4474-A6AF-F2E24B8C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309" y="2000318"/>
            <a:ext cx="6542332" cy="4857682"/>
          </a:xfrm>
          <a:prstGeom prst="rect">
            <a:avLst/>
          </a:prstGeom>
        </p:spPr>
      </p:pic>
      <p:sp>
        <p:nvSpPr>
          <p:cNvPr id="18" name="Freeform 94">
            <a:extLst>
              <a:ext uri="{FF2B5EF4-FFF2-40B4-BE49-F238E27FC236}">
                <a16:creationId xmlns:a16="http://schemas.microsoft.com/office/drawing/2014/main" id="{88404E93-F59F-46FF-AE76-B50A05CCB91D}"/>
              </a:ext>
            </a:extLst>
          </p:cNvPr>
          <p:cNvSpPr>
            <a:spLocks noEditPoints="1"/>
          </p:cNvSpPr>
          <p:nvPr/>
        </p:nvSpPr>
        <p:spPr bwMode="auto">
          <a:xfrm>
            <a:off x="2283701" y="1805305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9AED1CE-9BD7-4252-A4E2-957BE5AE36BF}"/>
              </a:ext>
            </a:extLst>
          </p:cNvPr>
          <p:cNvGrpSpPr/>
          <p:nvPr/>
        </p:nvGrpSpPr>
        <p:grpSpPr>
          <a:xfrm>
            <a:off x="3041503" y="734663"/>
            <a:ext cx="4740564" cy="959045"/>
            <a:chOff x="3375172" y="4008478"/>
            <a:chExt cx="4740564" cy="959045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7C7C596-8203-46EA-9113-E1DF06CD2B14}"/>
                </a:ext>
              </a:extLst>
            </p:cNvPr>
            <p:cNvSpPr/>
            <p:nvPr/>
          </p:nvSpPr>
          <p:spPr>
            <a:xfrm flipV="1">
              <a:off x="3425682" y="4008478"/>
              <a:ext cx="765739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chemeClr val="accent4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4C0AB02-7398-4C86-A9F5-378578977B51}"/>
                </a:ext>
              </a:extLst>
            </p:cNvPr>
            <p:cNvSpPr/>
            <p:nvPr/>
          </p:nvSpPr>
          <p:spPr>
            <a:xfrm>
              <a:off x="4237751" y="4053639"/>
              <a:ext cx="3877985" cy="738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TW" altLang="en-US" sz="3600" b="1" dirty="0">
                  <a:solidFill>
                    <a:schemeClr val="accent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殘差符合常態分配</a:t>
              </a:r>
              <a:endParaRPr lang="en-US" altLang="zh-CN" sz="36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123E35F-F709-4A3E-9D9D-D850209A496F}"/>
                </a:ext>
              </a:extLst>
            </p:cNvPr>
            <p:cNvSpPr/>
            <p:nvPr/>
          </p:nvSpPr>
          <p:spPr>
            <a:xfrm>
              <a:off x="3375172" y="4008478"/>
              <a:ext cx="944489" cy="959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4800" b="1" dirty="0">
                  <a:solidFill>
                    <a:schemeClr val="accent4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6487C1-B5C6-4ED3-9364-D1860FD97501}"/>
                  </a:ext>
                </a:extLst>
              </p:cNvPr>
              <p:cNvSpPr/>
              <p:nvPr/>
            </p:nvSpPr>
            <p:spPr>
              <a:xfrm>
                <a:off x="758139" y="3106337"/>
                <a:ext cx="267437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32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3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zh-TW" sz="3200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：ρ</a:t>
                </a:r>
                <a:r>
                  <a:rPr lang="zh-TW" altLang="en-US" sz="3200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= 0</a:t>
                </a:r>
                <a:endParaRPr lang="zh-TW" altLang="zh-TW" sz="32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zh-TW" altLang="en-US" sz="32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32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sSub>
                      <m:sSubPr>
                        <m:ctrlPr>
                          <a:rPr lang="zh-TW" altLang="zh-TW" sz="3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3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sz="3200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：ρ</a:t>
                </a:r>
                <a:r>
                  <a:rPr lang="zh-TW" altLang="en-US" sz="3200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200" kern="1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&gt; 0</a:t>
                </a:r>
                <a:endParaRPr lang="zh-TW" altLang="zh-TW" sz="32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6487C1-B5C6-4ED3-9364-D1860FD97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39" y="3106337"/>
                <a:ext cx="2674375" cy="1077218"/>
              </a:xfrm>
              <a:prstGeom prst="rect">
                <a:avLst/>
              </a:prstGeom>
              <a:blipFill>
                <a:blip r:embed="rId2"/>
                <a:stretch>
                  <a:fillRect t="-7955" b="-1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Freeform 94">
            <a:extLst>
              <a:ext uri="{FF2B5EF4-FFF2-40B4-BE49-F238E27FC236}">
                <a16:creationId xmlns:a16="http://schemas.microsoft.com/office/drawing/2014/main" id="{625AF763-A1AE-49B3-BE1E-C3999E254168}"/>
              </a:ext>
            </a:extLst>
          </p:cNvPr>
          <p:cNvSpPr>
            <a:spLocks noEditPoints="1"/>
          </p:cNvSpPr>
          <p:nvPr/>
        </p:nvSpPr>
        <p:spPr bwMode="auto">
          <a:xfrm>
            <a:off x="907184" y="2229018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CBF6597-5E61-47A8-A165-BED4437D71A2}"/>
              </a:ext>
            </a:extLst>
          </p:cNvPr>
          <p:cNvGrpSpPr/>
          <p:nvPr/>
        </p:nvGrpSpPr>
        <p:grpSpPr>
          <a:xfrm>
            <a:off x="1929218" y="1002207"/>
            <a:ext cx="7964499" cy="959045"/>
            <a:chOff x="3905502" y="4948705"/>
            <a:chExt cx="7964499" cy="959045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4CED92E-A819-44DB-801D-FBD70FB9792B}"/>
                </a:ext>
              </a:extLst>
            </p:cNvPr>
            <p:cNvGrpSpPr/>
            <p:nvPr/>
          </p:nvGrpSpPr>
          <p:grpSpPr>
            <a:xfrm>
              <a:off x="3905502" y="4948705"/>
              <a:ext cx="7964499" cy="959045"/>
              <a:chOff x="4668170" y="5091024"/>
              <a:chExt cx="5902961" cy="639044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3AB5635-966A-47F9-96EF-E77A4A2D49CE}"/>
                  </a:ext>
                </a:extLst>
              </p:cNvPr>
              <p:cNvSpPr/>
              <p:nvPr/>
            </p:nvSpPr>
            <p:spPr>
              <a:xfrm>
                <a:off x="5530749" y="5136185"/>
                <a:ext cx="5040382" cy="541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TW" altLang="en-US" sz="3600" b="1" dirty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殘差與殘差之間的共變異數為</a:t>
                </a:r>
                <a:r>
                  <a:rPr lang="en-US" altLang="zh-TW" sz="3600" b="1" dirty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93B80E-01A8-4606-AF8B-3A77E92EB1D4}"/>
                  </a:ext>
                </a:extLst>
              </p:cNvPr>
              <p:cNvSpPr/>
              <p:nvPr/>
            </p:nvSpPr>
            <p:spPr>
              <a:xfrm>
                <a:off x="4668170" y="5091024"/>
                <a:ext cx="816249" cy="639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en-US" altLang="zh-CN" sz="4800" b="1" dirty="0">
                    <a:solidFill>
                      <a:schemeClr val="accent4"/>
                    </a:solidFill>
                  </a:rPr>
                  <a:t>04</a:t>
                </a: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E1A933-F527-41B7-B35B-899E7DFB34D7}"/>
                </a:ext>
              </a:extLst>
            </p:cNvPr>
            <p:cNvSpPr/>
            <p:nvPr/>
          </p:nvSpPr>
          <p:spPr>
            <a:xfrm flipV="1">
              <a:off x="4001549" y="4993622"/>
              <a:ext cx="765739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chemeClr val="accent4"/>
                </a:solidFill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F1D4B2C-0D86-48EA-BA83-828A23C3F0AB}"/>
              </a:ext>
            </a:extLst>
          </p:cNvPr>
          <p:cNvSpPr/>
          <p:nvPr/>
        </p:nvSpPr>
        <p:spPr>
          <a:xfrm>
            <a:off x="1549279" y="226359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正自我相關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9C0D8C7-9AEB-4E75-963B-D856081341E9}"/>
              </a:ext>
            </a:extLst>
          </p:cNvPr>
          <p:cNvGrpSpPr/>
          <p:nvPr/>
        </p:nvGrpSpPr>
        <p:grpSpPr>
          <a:xfrm>
            <a:off x="1424355" y="4658519"/>
            <a:ext cx="2767073" cy="2004882"/>
            <a:chOff x="3726306" y="2178673"/>
            <a:chExt cx="2767073" cy="2004882"/>
          </a:xfrm>
        </p:grpSpPr>
        <p:sp>
          <p:nvSpPr>
            <p:cNvPr id="48" name="Freeform 94">
              <a:extLst>
                <a:ext uri="{FF2B5EF4-FFF2-40B4-BE49-F238E27FC236}">
                  <a16:creationId xmlns:a16="http://schemas.microsoft.com/office/drawing/2014/main" id="{1F6510DF-DB17-4A5C-8F42-2767841E27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6306" y="2178673"/>
              <a:ext cx="517171" cy="533784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180" y="4"/>
                </a:cxn>
                <a:cxn ang="0">
                  <a:pos x="138" y="18"/>
                </a:cxn>
                <a:cxn ang="0">
                  <a:pos x="100" y="38"/>
                </a:cxn>
                <a:cxn ang="0">
                  <a:pos x="66" y="66"/>
                </a:cxn>
                <a:cxn ang="0">
                  <a:pos x="38" y="98"/>
                </a:cxn>
                <a:cxn ang="0">
                  <a:pos x="18" y="136"/>
                </a:cxn>
                <a:cxn ang="0">
                  <a:pos x="6" y="178"/>
                </a:cxn>
                <a:cxn ang="0">
                  <a:pos x="0" y="224"/>
                </a:cxn>
                <a:cxn ang="0">
                  <a:pos x="2" y="246"/>
                </a:cxn>
                <a:cxn ang="0">
                  <a:pos x="10" y="290"/>
                </a:cxn>
                <a:cxn ang="0">
                  <a:pos x="28" y="330"/>
                </a:cxn>
                <a:cxn ang="0">
                  <a:pos x="52" y="366"/>
                </a:cxn>
                <a:cxn ang="0">
                  <a:pos x="82" y="396"/>
                </a:cxn>
                <a:cxn ang="0">
                  <a:pos x="118" y="420"/>
                </a:cxn>
                <a:cxn ang="0">
                  <a:pos x="158" y="438"/>
                </a:cxn>
                <a:cxn ang="0">
                  <a:pos x="202" y="446"/>
                </a:cxn>
                <a:cxn ang="0">
                  <a:pos x="224" y="448"/>
                </a:cxn>
                <a:cxn ang="0">
                  <a:pos x="270" y="444"/>
                </a:cxn>
                <a:cxn ang="0">
                  <a:pos x="312" y="430"/>
                </a:cxn>
                <a:cxn ang="0">
                  <a:pos x="350" y="410"/>
                </a:cxn>
                <a:cxn ang="0">
                  <a:pos x="382" y="382"/>
                </a:cxn>
                <a:cxn ang="0">
                  <a:pos x="410" y="350"/>
                </a:cxn>
                <a:cxn ang="0">
                  <a:pos x="430" y="312"/>
                </a:cxn>
                <a:cxn ang="0">
                  <a:pos x="444" y="270"/>
                </a:cxn>
                <a:cxn ang="0">
                  <a:pos x="448" y="224"/>
                </a:cxn>
                <a:cxn ang="0">
                  <a:pos x="448" y="202"/>
                </a:cxn>
                <a:cxn ang="0">
                  <a:pos x="438" y="158"/>
                </a:cxn>
                <a:cxn ang="0">
                  <a:pos x="422" y="118"/>
                </a:cxn>
                <a:cxn ang="0">
                  <a:pos x="398" y="82"/>
                </a:cxn>
                <a:cxn ang="0">
                  <a:pos x="366" y="52"/>
                </a:cxn>
                <a:cxn ang="0">
                  <a:pos x="332" y="28"/>
                </a:cxn>
                <a:cxn ang="0">
                  <a:pos x="292" y="10"/>
                </a:cxn>
                <a:cxn ang="0">
                  <a:pos x="248" y="2"/>
                </a:cxn>
                <a:cxn ang="0">
                  <a:pos x="224" y="0"/>
                </a:cxn>
                <a:cxn ang="0">
                  <a:pos x="86" y="224"/>
                </a:cxn>
                <a:cxn ang="0">
                  <a:pos x="190" y="248"/>
                </a:cxn>
                <a:cxn ang="0">
                  <a:pos x="364" y="154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24" y="0"/>
                  </a:lnTo>
                  <a:lnTo>
                    <a:pt x="202" y="2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8" y="18"/>
                  </a:lnTo>
                  <a:lnTo>
                    <a:pt x="118" y="28"/>
                  </a:lnTo>
                  <a:lnTo>
                    <a:pt x="100" y="38"/>
                  </a:lnTo>
                  <a:lnTo>
                    <a:pt x="82" y="52"/>
                  </a:lnTo>
                  <a:lnTo>
                    <a:pt x="66" y="66"/>
                  </a:lnTo>
                  <a:lnTo>
                    <a:pt x="52" y="82"/>
                  </a:lnTo>
                  <a:lnTo>
                    <a:pt x="38" y="98"/>
                  </a:lnTo>
                  <a:lnTo>
                    <a:pt x="28" y="118"/>
                  </a:lnTo>
                  <a:lnTo>
                    <a:pt x="18" y="136"/>
                  </a:lnTo>
                  <a:lnTo>
                    <a:pt x="10" y="158"/>
                  </a:lnTo>
                  <a:lnTo>
                    <a:pt x="6" y="178"/>
                  </a:lnTo>
                  <a:lnTo>
                    <a:pt x="2" y="202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2" y="246"/>
                  </a:lnTo>
                  <a:lnTo>
                    <a:pt x="6" y="270"/>
                  </a:lnTo>
                  <a:lnTo>
                    <a:pt x="10" y="290"/>
                  </a:lnTo>
                  <a:lnTo>
                    <a:pt x="18" y="312"/>
                  </a:lnTo>
                  <a:lnTo>
                    <a:pt x="28" y="330"/>
                  </a:lnTo>
                  <a:lnTo>
                    <a:pt x="38" y="350"/>
                  </a:lnTo>
                  <a:lnTo>
                    <a:pt x="52" y="366"/>
                  </a:lnTo>
                  <a:lnTo>
                    <a:pt x="66" y="382"/>
                  </a:lnTo>
                  <a:lnTo>
                    <a:pt x="82" y="396"/>
                  </a:lnTo>
                  <a:lnTo>
                    <a:pt x="100" y="410"/>
                  </a:lnTo>
                  <a:lnTo>
                    <a:pt x="118" y="420"/>
                  </a:lnTo>
                  <a:lnTo>
                    <a:pt x="138" y="430"/>
                  </a:lnTo>
                  <a:lnTo>
                    <a:pt x="158" y="438"/>
                  </a:lnTo>
                  <a:lnTo>
                    <a:pt x="180" y="444"/>
                  </a:lnTo>
                  <a:lnTo>
                    <a:pt x="202" y="446"/>
                  </a:lnTo>
                  <a:lnTo>
                    <a:pt x="224" y="448"/>
                  </a:lnTo>
                  <a:lnTo>
                    <a:pt x="224" y="448"/>
                  </a:lnTo>
                  <a:lnTo>
                    <a:pt x="248" y="446"/>
                  </a:lnTo>
                  <a:lnTo>
                    <a:pt x="270" y="444"/>
                  </a:lnTo>
                  <a:lnTo>
                    <a:pt x="292" y="438"/>
                  </a:lnTo>
                  <a:lnTo>
                    <a:pt x="312" y="430"/>
                  </a:lnTo>
                  <a:lnTo>
                    <a:pt x="332" y="420"/>
                  </a:lnTo>
                  <a:lnTo>
                    <a:pt x="350" y="410"/>
                  </a:lnTo>
                  <a:lnTo>
                    <a:pt x="366" y="396"/>
                  </a:lnTo>
                  <a:lnTo>
                    <a:pt x="382" y="382"/>
                  </a:lnTo>
                  <a:lnTo>
                    <a:pt x="398" y="366"/>
                  </a:lnTo>
                  <a:lnTo>
                    <a:pt x="410" y="350"/>
                  </a:lnTo>
                  <a:lnTo>
                    <a:pt x="422" y="330"/>
                  </a:lnTo>
                  <a:lnTo>
                    <a:pt x="430" y="312"/>
                  </a:lnTo>
                  <a:lnTo>
                    <a:pt x="438" y="290"/>
                  </a:lnTo>
                  <a:lnTo>
                    <a:pt x="444" y="270"/>
                  </a:lnTo>
                  <a:lnTo>
                    <a:pt x="448" y="246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202"/>
                  </a:lnTo>
                  <a:lnTo>
                    <a:pt x="444" y="178"/>
                  </a:lnTo>
                  <a:lnTo>
                    <a:pt x="438" y="158"/>
                  </a:lnTo>
                  <a:lnTo>
                    <a:pt x="430" y="136"/>
                  </a:lnTo>
                  <a:lnTo>
                    <a:pt x="422" y="118"/>
                  </a:lnTo>
                  <a:lnTo>
                    <a:pt x="410" y="98"/>
                  </a:lnTo>
                  <a:lnTo>
                    <a:pt x="398" y="82"/>
                  </a:lnTo>
                  <a:lnTo>
                    <a:pt x="382" y="66"/>
                  </a:lnTo>
                  <a:lnTo>
                    <a:pt x="366" y="52"/>
                  </a:lnTo>
                  <a:lnTo>
                    <a:pt x="350" y="38"/>
                  </a:lnTo>
                  <a:lnTo>
                    <a:pt x="332" y="28"/>
                  </a:lnTo>
                  <a:lnTo>
                    <a:pt x="312" y="18"/>
                  </a:lnTo>
                  <a:lnTo>
                    <a:pt x="292" y="10"/>
                  </a:lnTo>
                  <a:lnTo>
                    <a:pt x="270" y="4"/>
                  </a:lnTo>
                  <a:lnTo>
                    <a:pt x="248" y="2"/>
                  </a:lnTo>
                  <a:lnTo>
                    <a:pt x="224" y="0"/>
                  </a:lnTo>
                  <a:lnTo>
                    <a:pt x="224" y="0"/>
                  </a:lnTo>
                  <a:close/>
                  <a:moveTo>
                    <a:pt x="190" y="328"/>
                  </a:moveTo>
                  <a:lnTo>
                    <a:pt x="86" y="224"/>
                  </a:lnTo>
                  <a:lnTo>
                    <a:pt x="126" y="184"/>
                  </a:lnTo>
                  <a:lnTo>
                    <a:pt x="190" y="248"/>
                  </a:lnTo>
                  <a:lnTo>
                    <a:pt x="324" y="114"/>
                  </a:lnTo>
                  <a:lnTo>
                    <a:pt x="364" y="154"/>
                  </a:lnTo>
                  <a:lnTo>
                    <a:pt x="190" y="32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0592B11-7CEA-4666-8F79-725780FEBC63}"/>
                </a:ext>
              </a:extLst>
            </p:cNvPr>
            <p:cNvSpPr/>
            <p:nvPr/>
          </p:nvSpPr>
          <p:spPr>
            <a:xfrm>
              <a:off x="4372451" y="2282527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kern="1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負</a:t>
              </a:r>
              <a:r>
                <a:rPr lang="zh-TW" altLang="zh-TW" sz="2400" kern="1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自我相關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4C3AA49D-6221-4A7E-9E8A-FD646E7A4A81}"/>
                    </a:ext>
                  </a:extLst>
                </p:cNvPr>
                <p:cNvSpPr/>
                <p:nvPr/>
              </p:nvSpPr>
              <p:spPr>
                <a:xfrm>
                  <a:off x="3819004" y="3106337"/>
                  <a:ext cx="2674375" cy="10772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altLang="zh-TW" sz="3200" kern="100" dirty="0"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3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32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TW" altLang="zh-TW" sz="3200" kern="100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：ρ</a:t>
                  </a:r>
                  <a:r>
                    <a:rPr lang="zh-TW" altLang="en-US" sz="3200" kern="100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TW" sz="3200" kern="100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= 0</a:t>
                  </a:r>
                  <a:endParaRPr lang="zh-TW" altLang="zh-TW" sz="3200" kern="1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spcAft>
                      <a:spcPts val="0"/>
                    </a:spcAft>
                  </a:pPr>
                  <a:r>
                    <a:rPr lang="zh-TW" altLang="en-US" sz="3200" kern="100" dirty="0"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TW" altLang="en-US" sz="3200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zh-TW" altLang="zh-TW" sz="3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32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TW" altLang="zh-TW" sz="3200" kern="100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：ρ</a:t>
                  </a:r>
                  <a:r>
                    <a:rPr lang="zh-TW" altLang="en-US" sz="3200" kern="100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TW" sz="3200" kern="100" dirty="0">
                      <a:latin typeface="Calibri" panose="020F0502020204030204" pitchFamily="34" charset="0"/>
                      <a:cs typeface="Times New Roman" panose="02020603050405020304" pitchFamily="18" charset="0"/>
                    </a:rPr>
                    <a:t>&gt; 0</a:t>
                  </a:r>
                  <a:endParaRPr lang="zh-TW" altLang="zh-TW" sz="3200" kern="1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4C3AA49D-6221-4A7E-9E8A-FD646E7A4A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9004" y="3106337"/>
                  <a:ext cx="2674375" cy="1077218"/>
                </a:xfrm>
                <a:prstGeom prst="rect">
                  <a:avLst/>
                </a:prstGeom>
                <a:blipFill>
                  <a:blip r:embed="rId3"/>
                  <a:stretch>
                    <a:fillRect t="-7910" b="-180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Freeform 94">
            <a:extLst>
              <a:ext uri="{FF2B5EF4-FFF2-40B4-BE49-F238E27FC236}">
                <a16:creationId xmlns:a16="http://schemas.microsoft.com/office/drawing/2014/main" id="{85684073-EE16-4032-BE1D-C57270DFC690}"/>
              </a:ext>
            </a:extLst>
          </p:cNvPr>
          <p:cNvSpPr>
            <a:spLocks noEditPoints="1"/>
          </p:cNvSpPr>
          <p:nvPr/>
        </p:nvSpPr>
        <p:spPr bwMode="auto">
          <a:xfrm>
            <a:off x="3794049" y="2194440"/>
            <a:ext cx="517171" cy="533784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180" y="4"/>
              </a:cxn>
              <a:cxn ang="0">
                <a:pos x="138" y="18"/>
              </a:cxn>
              <a:cxn ang="0">
                <a:pos x="100" y="38"/>
              </a:cxn>
              <a:cxn ang="0">
                <a:pos x="66" y="66"/>
              </a:cxn>
              <a:cxn ang="0">
                <a:pos x="38" y="98"/>
              </a:cxn>
              <a:cxn ang="0">
                <a:pos x="18" y="136"/>
              </a:cxn>
              <a:cxn ang="0">
                <a:pos x="6" y="178"/>
              </a:cxn>
              <a:cxn ang="0">
                <a:pos x="0" y="224"/>
              </a:cxn>
              <a:cxn ang="0">
                <a:pos x="2" y="246"/>
              </a:cxn>
              <a:cxn ang="0">
                <a:pos x="10" y="290"/>
              </a:cxn>
              <a:cxn ang="0">
                <a:pos x="28" y="330"/>
              </a:cxn>
              <a:cxn ang="0">
                <a:pos x="52" y="366"/>
              </a:cxn>
              <a:cxn ang="0">
                <a:pos x="82" y="396"/>
              </a:cxn>
              <a:cxn ang="0">
                <a:pos x="118" y="420"/>
              </a:cxn>
              <a:cxn ang="0">
                <a:pos x="158" y="438"/>
              </a:cxn>
              <a:cxn ang="0">
                <a:pos x="202" y="446"/>
              </a:cxn>
              <a:cxn ang="0">
                <a:pos x="224" y="448"/>
              </a:cxn>
              <a:cxn ang="0">
                <a:pos x="270" y="444"/>
              </a:cxn>
              <a:cxn ang="0">
                <a:pos x="312" y="430"/>
              </a:cxn>
              <a:cxn ang="0">
                <a:pos x="350" y="410"/>
              </a:cxn>
              <a:cxn ang="0">
                <a:pos x="382" y="382"/>
              </a:cxn>
              <a:cxn ang="0">
                <a:pos x="410" y="350"/>
              </a:cxn>
              <a:cxn ang="0">
                <a:pos x="430" y="312"/>
              </a:cxn>
              <a:cxn ang="0">
                <a:pos x="444" y="270"/>
              </a:cxn>
              <a:cxn ang="0">
                <a:pos x="448" y="224"/>
              </a:cxn>
              <a:cxn ang="0">
                <a:pos x="448" y="202"/>
              </a:cxn>
              <a:cxn ang="0">
                <a:pos x="438" y="158"/>
              </a:cxn>
              <a:cxn ang="0">
                <a:pos x="422" y="118"/>
              </a:cxn>
              <a:cxn ang="0">
                <a:pos x="398" y="82"/>
              </a:cxn>
              <a:cxn ang="0">
                <a:pos x="366" y="52"/>
              </a:cxn>
              <a:cxn ang="0">
                <a:pos x="332" y="28"/>
              </a:cxn>
              <a:cxn ang="0">
                <a:pos x="292" y="10"/>
              </a:cxn>
              <a:cxn ang="0">
                <a:pos x="248" y="2"/>
              </a:cxn>
              <a:cxn ang="0">
                <a:pos x="224" y="0"/>
              </a:cxn>
              <a:cxn ang="0">
                <a:pos x="86" y="224"/>
              </a:cxn>
              <a:cxn ang="0">
                <a:pos x="190" y="248"/>
              </a:cxn>
              <a:cxn ang="0">
                <a:pos x="364" y="154"/>
              </a:cxn>
            </a:cxnLst>
            <a:rect l="0" t="0" r="r" b="b"/>
            <a:pathLst>
              <a:path w="448" h="448">
                <a:moveTo>
                  <a:pt x="224" y="0"/>
                </a:moveTo>
                <a:lnTo>
                  <a:pt x="224" y="0"/>
                </a:lnTo>
                <a:lnTo>
                  <a:pt x="202" y="2"/>
                </a:lnTo>
                <a:lnTo>
                  <a:pt x="180" y="4"/>
                </a:lnTo>
                <a:lnTo>
                  <a:pt x="158" y="10"/>
                </a:lnTo>
                <a:lnTo>
                  <a:pt x="138" y="18"/>
                </a:lnTo>
                <a:lnTo>
                  <a:pt x="118" y="28"/>
                </a:lnTo>
                <a:lnTo>
                  <a:pt x="100" y="38"/>
                </a:lnTo>
                <a:lnTo>
                  <a:pt x="82" y="52"/>
                </a:lnTo>
                <a:lnTo>
                  <a:pt x="66" y="66"/>
                </a:lnTo>
                <a:lnTo>
                  <a:pt x="52" y="82"/>
                </a:lnTo>
                <a:lnTo>
                  <a:pt x="38" y="98"/>
                </a:lnTo>
                <a:lnTo>
                  <a:pt x="28" y="118"/>
                </a:lnTo>
                <a:lnTo>
                  <a:pt x="18" y="136"/>
                </a:lnTo>
                <a:lnTo>
                  <a:pt x="10" y="158"/>
                </a:lnTo>
                <a:lnTo>
                  <a:pt x="6" y="178"/>
                </a:lnTo>
                <a:lnTo>
                  <a:pt x="2" y="202"/>
                </a:lnTo>
                <a:lnTo>
                  <a:pt x="0" y="224"/>
                </a:lnTo>
                <a:lnTo>
                  <a:pt x="0" y="224"/>
                </a:lnTo>
                <a:lnTo>
                  <a:pt x="2" y="246"/>
                </a:lnTo>
                <a:lnTo>
                  <a:pt x="6" y="270"/>
                </a:lnTo>
                <a:lnTo>
                  <a:pt x="10" y="290"/>
                </a:lnTo>
                <a:lnTo>
                  <a:pt x="18" y="312"/>
                </a:lnTo>
                <a:lnTo>
                  <a:pt x="28" y="330"/>
                </a:lnTo>
                <a:lnTo>
                  <a:pt x="38" y="350"/>
                </a:lnTo>
                <a:lnTo>
                  <a:pt x="52" y="366"/>
                </a:lnTo>
                <a:lnTo>
                  <a:pt x="66" y="382"/>
                </a:lnTo>
                <a:lnTo>
                  <a:pt x="82" y="396"/>
                </a:lnTo>
                <a:lnTo>
                  <a:pt x="100" y="410"/>
                </a:lnTo>
                <a:lnTo>
                  <a:pt x="118" y="420"/>
                </a:lnTo>
                <a:lnTo>
                  <a:pt x="138" y="430"/>
                </a:lnTo>
                <a:lnTo>
                  <a:pt x="158" y="438"/>
                </a:lnTo>
                <a:lnTo>
                  <a:pt x="180" y="444"/>
                </a:lnTo>
                <a:lnTo>
                  <a:pt x="202" y="446"/>
                </a:lnTo>
                <a:lnTo>
                  <a:pt x="224" y="448"/>
                </a:lnTo>
                <a:lnTo>
                  <a:pt x="224" y="448"/>
                </a:lnTo>
                <a:lnTo>
                  <a:pt x="248" y="446"/>
                </a:lnTo>
                <a:lnTo>
                  <a:pt x="270" y="444"/>
                </a:lnTo>
                <a:lnTo>
                  <a:pt x="292" y="438"/>
                </a:lnTo>
                <a:lnTo>
                  <a:pt x="312" y="430"/>
                </a:lnTo>
                <a:lnTo>
                  <a:pt x="332" y="420"/>
                </a:lnTo>
                <a:lnTo>
                  <a:pt x="350" y="410"/>
                </a:lnTo>
                <a:lnTo>
                  <a:pt x="366" y="396"/>
                </a:lnTo>
                <a:lnTo>
                  <a:pt x="382" y="382"/>
                </a:lnTo>
                <a:lnTo>
                  <a:pt x="398" y="366"/>
                </a:lnTo>
                <a:lnTo>
                  <a:pt x="410" y="350"/>
                </a:lnTo>
                <a:lnTo>
                  <a:pt x="422" y="330"/>
                </a:lnTo>
                <a:lnTo>
                  <a:pt x="430" y="312"/>
                </a:lnTo>
                <a:lnTo>
                  <a:pt x="438" y="290"/>
                </a:lnTo>
                <a:lnTo>
                  <a:pt x="444" y="270"/>
                </a:lnTo>
                <a:lnTo>
                  <a:pt x="448" y="246"/>
                </a:lnTo>
                <a:lnTo>
                  <a:pt x="448" y="224"/>
                </a:lnTo>
                <a:lnTo>
                  <a:pt x="448" y="224"/>
                </a:lnTo>
                <a:lnTo>
                  <a:pt x="448" y="202"/>
                </a:lnTo>
                <a:lnTo>
                  <a:pt x="444" y="178"/>
                </a:lnTo>
                <a:lnTo>
                  <a:pt x="438" y="158"/>
                </a:lnTo>
                <a:lnTo>
                  <a:pt x="430" y="136"/>
                </a:lnTo>
                <a:lnTo>
                  <a:pt x="422" y="118"/>
                </a:lnTo>
                <a:lnTo>
                  <a:pt x="410" y="98"/>
                </a:lnTo>
                <a:lnTo>
                  <a:pt x="398" y="82"/>
                </a:lnTo>
                <a:lnTo>
                  <a:pt x="382" y="66"/>
                </a:lnTo>
                <a:lnTo>
                  <a:pt x="366" y="52"/>
                </a:lnTo>
                <a:lnTo>
                  <a:pt x="350" y="38"/>
                </a:lnTo>
                <a:lnTo>
                  <a:pt x="332" y="28"/>
                </a:lnTo>
                <a:lnTo>
                  <a:pt x="312" y="18"/>
                </a:lnTo>
                <a:lnTo>
                  <a:pt x="292" y="10"/>
                </a:lnTo>
                <a:lnTo>
                  <a:pt x="270" y="4"/>
                </a:lnTo>
                <a:lnTo>
                  <a:pt x="248" y="2"/>
                </a:lnTo>
                <a:lnTo>
                  <a:pt x="224" y="0"/>
                </a:lnTo>
                <a:lnTo>
                  <a:pt x="224" y="0"/>
                </a:lnTo>
                <a:close/>
                <a:moveTo>
                  <a:pt x="190" y="328"/>
                </a:moveTo>
                <a:lnTo>
                  <a:pt x="86" y="224"/>
                </a:lnTo>
                <a:lnTo>
                  <a:pt x="126" y="184"/>
                </a:lnTo>
                <a:lnTo>
                  <a:pt x="190" y="248"/>
                </a:lnTo>
                <a:lnTo>
                  <a:pt x="324" y="114"/>
                </a:lnTo>
                <a:lnTo>
                  <a:pt x="364" y="154"/>
                </a:lnTo>
                <a:lnTo>
                  <a:pt x="190" y="3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B61F7C8-1FF7-46F1-9949-87CA4620227C}"/>
              </a:ext>
            </a:extLst>
          </p:cNvPr>
          <p:cNvGrpSpPr/>
          <p:nvPr/>
        </p:nvGrpSpPr>
        <p:grpSpPr>
          <a:xfrm>
            <a:off x="4570977" y="2904069"/>
            <a:ext cx="7060485" cy="3016225"/>
            <a:chOff x="3655703" y="2867984"/>
            <a:chExt cx="7060485" cy="3016225"/>
          </a:xfrm>
        </p:grpSpPr>
        <p:pic>
          <p:nvPicPr>
            <p:cNvPr id="24" name="內容版面配置區 3">
              <a:extLst>
                <a:ext uri="{FF2B5EF4-FFF2-40B4-BE49-F238E27FC236}">
                  <a16:creationId xmlns:a16="http://schemas.microsoft.com/office/drawing/2014/main" id="{D4D840E9-452F-4062-8CFF-BDCC4DA47274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1620" y="2867984"/>
              <a:ext cx="3060324" cy="3016225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198579C-C09D-40EB-A519-DC6D58690D43}"/>
                </a:ext>
              </a:extLst>
            </p:cNvPr>
            <p:cNvSpPr/>
            <p:nvPr/>
          </p:nvSpPr>
          <p:spPr>
            <a:xfrm>
              <a:off x="8106957" y="3517613"/>
              <a:ext cx="832476" cy="113815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4871AC0-BE56-4677-97E6-7B996A3D27F5}"/>
                </a:ext>
              </a:extLst>
            </p:cNvPr>
            <p:cNvSpPr/>
            <p:nvPr/>
          </p:nvSpPr>
          <p:spPr>
            <a:xfrm>
              <a:off x="3655703" y="3578857"/>
              <a:ext cx="187193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zh-TW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檢定正自相關</a:t>
              </a:r>
              <a:endPara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zh-TW" altLang="zh-TW" sz="2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檢定負自相關</a:t>
              </a:r>
              <a:endParaRPr lang="zh-TW" altLang="en-US" sz="2000" dirty="0"/>
            </a:p>
          </p:txBody>
        </p:sp>
        <p:sp>
          <p:nvSpPr>
            <p:cNvPr id="27" name="箭號: 向右 26">
              <a:extLst>
                <a:ext uri="{FF2B5EF4-FFF2-40B4-BE49-F238E27FC236}">
                  <a16:creationId xmlns:a16="http://schemas.microsoft.com/office/drawing/2014/main" id="{D5CA6F54-0F2A-4A13-ABDE-38DEC22265EF}"/>
                </a:ext>
              </a:extLst>
            </p:cNvPr>
            <p:cNvSpPr/>
            <p:nvPr/>
          </p:nvSpPr>
          <p:spPr>
            <a:xfrm>
              <a:off x="5421154" y="4311373"/>
              <a:ext cx="359666" cy="12944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E05C4CB3-4FFD-4E59-91C0-6CA0CCFA7A9A}"/>
                </a:ext>
              </a:extLst>
            </p:cNvPr>
            <p:cNvSpPr/>
            <p:nvPr/>
          </p:nvSpPr>
          <p:spPr>
            <a:xfrm>
              <a:off x="5421154" y="3709936"/>
              <a:ext cx="359666" cy="12944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右大括弧 28">
              <a:extLst>
                <a:ext uri="{FF2B5EF4-FFF2-40B4-BE49-F238E27FC236}">
                  <a16:creationId xmlns:a16="http://schemas.microsoft.com/office/drawing/2014/main" id="{D5E3C69F-245D-429B-9A79-E1541AC1DEEF}"/>
                </a:ext>
              </a:extLst>
            </p:cNvPr>
            <p:cNvSpPr/>
            <p:nvPr/>
          </p:nvSpPr>
          <p:spPr>
            <a:xfrm>
              <a:off x="9022189" y="3773775"/>
              <a:ext cx="330375" cy="703131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0E80056-4D3C-42CC-AC37-AA29E276FB35}"/>
                </a:ext>
              </a:extLst>
            </p:cNvPr>
            <p:cNvSpPr txBox="1"/>
            <p:nvPr/>
          </p:nvSpPr>
          <p:spPr>
            <a:xfrm>
              <a:off x="9493800" y="391390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大於 </a:t>
              </a:r>
              <a:r>
                <a:rPr lang="en-US" altLang="zh-TW" dirty="0"/>
                <a:t>0.05</a:t>
              </a:r>
              <a:endParaRPr lang="zh-TW" altLang="en-US" dirty="0"/>
            </a:p>
          </p:txBody>
        </p:sp>
        <p:sp>
          <p:nvSpPr>
            <p:cNvPr id="31" name="箭號: 向右 30">
              <a:extLst>
                <a:ext uri="{FF2B5EF4-FFF2-40B4-BE49-F238E27FC236}">
                  <a16:creationId xmlns:a16="http://schemas.microsoft.com/office/drawing/2014/main" id="{329B105E-929C-40D5-B874-0CC4095E2D82}"/>
                </a:ext>
              </a:extLst>
            </p:cNvPr>
            <p:cNvSpPr/>
            <p:nvPr/>
          </p:nvSpPr>
          <p:spPr>
            <a:xfrm rot="5400000" flipV="1">
              <a:off x="9966712" y="4312189"/>
              <a:ext cx="359666" cy="257267"/>
            </a:xfrm>
            <a:prstGeom prst="rightArrow">
              <a:avLst>
                <a:gd name="adj1" fmla="val 50000"/>
                <a:gd name="adj2" fmla="val 4617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B69C55AE-036E-48B5-9ABD-698E3DDACBB7}"/>
                    </a:ext>
                  </a:extLst>
                </p:cNvPr>
                <p:cNvSpPr txBox="1"/>
                <p:nvPr/>
              </p:nvSpPr>
              <p:spPr>
                <a:xfrm>
                  <a:off x="9576902" y="4723243"/>
                  <a:ext cx="11392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不拒絕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B69C55AE-036E-48B5-9ABD-698E3DDAC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902" y="4723243"/>
                  <a:ext cx="113928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278" t="-10000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172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TW" altLang="en-US" dirty="0"/>
              <a:t>結論</a:t>
            </a:r>
            <a:endParaRPr kumimoji="1" lang="zh-CN" altLang="en-US" dirty="0"/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065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90" y="258233"/>
            <a:ext cx="2224266" cy="721395"/>
          </a:xfrm>
        </p:spPr>
        <p:txBody>
          <a:bodyPr/>
          <a:lstStyle/>
          <a:p>
            <a:r>
              <a:rPr kumimoji="1"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kumimoji="1" lang="zh-CN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985AFD5-1811-4759-B9E0-6797F7CBDB99}"/>
                  </a:ext>
                </a:extLst>
              </p:cNvPr>
              <p:cNvSpPr/>
              <p:nvPr/>
            </p:nvSpPr>
            <p:spPr>
              <a:xfrm>
                <a:off x="244719" y="1405586"/>
                <a:ext cx="11504829" cy="259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TW" altLang="en-US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這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次報告主要是研究空氣中的「二氧化硫」、「一氧化碳」、「氮氧化物」、「一氧化氮」、「二氧化氮」五個變數與懸浮微粒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pm10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之間的關係。我們使用了前進選擇法、向後消去法、逐步選擇法、調整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選擇法、</a:t>
                </a:r>
                <a:r>
                  <a:rPr lang="en-US" altLang="zh-TW" kern="100" dirty="0" err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Mallows’Cp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選取法來選擇最佳的變數。</a:t>
                </a:r>
              </a:p>
              <a:p>
                <a:pPr indent="30480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TW" altLang="en-US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經過數據轉換、刪除離群值以及殘差檢訂定通過後，最後我們發現解釋變數組合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的概率是最高的。因此我們選擇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𝑆𝑂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CO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NO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三個變數為最終模型，</a:t>
                </a:r>
              </a:p>
              <a:p>
                <a:pPr indent="30480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 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迴歸方程式為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0.03699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－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0.00601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－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0.01567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＋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0.00394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        </a:t>
                </a:r>
                <a:r>
                  <a:rPr lang="en-US" altLang="zh-TW" kern="100" dirty="0" err="1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＝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1, 2, …, 43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985AFD5-1811-4759-B9E0-6797F7CBD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9" y="1405586"/>
                <a:ext cx="11504829" cy="2596480"/>
              </a:xfrm>
              <a:prstGeom prst="rect">
                <a:avLst/>
              </a:prstGeom>
              <a:blipFill>
                <a:blip r:embed="rId2"/>
                <a:stretch>
                  <a:fillRect l="-424" r="-2438" b="-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A03A13A-4B85-4C27-B260-8FDEF8E95435}"/>
                  </a:ext>
                </a:extLst>
              </p:cNvPr>
              <p:cNvSpPr/>
              <p:nvPr/>
            </p:nvSpPr>
            <p:spPr>
              <a:xfrm>
                <a:off x="322290" y="4014444"/>
                <a:ext cx="10247386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480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在此線性迴歸模式，各參數代表的意義為：</a:t>
                </a:r>
              </a:p>
              <a:p>
                <a:pPr marL="1200127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：當不考慮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zh-TW" altLang="zh-TW" i="1" kern="1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zh-TW" altLang="zh-TW" i="1" kern="1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影響的情況下，即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zh-TW" altLang="zh-TW" i="1" kern="1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zh-TW" altLang="zh-TW" i="1" kern="1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zh-TW" altLang="zh-TW" i="1" kern="1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＝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時，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Y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平均的值為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0.03699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en-US" altLang="zh-TW" kern="1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1200127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：當其他變數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不變時，每增加一單位的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Y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的平均值會減少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0.00601</a:t>
                </a:r>
              </a:p>
              <a:p>
                <a:pPr marL="1200127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：當其他變數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不變時，每增加一單位的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Y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的平均值會減少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0.01567</a:t>
                </a:r>
              </a:p>
              <a:p>
                <a:pPr marL="1200127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：當其他變數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不變時，每增加一單位的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 kern="1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Y</a:t>
                </a:r>
                <a:r>
                  <a:rPr lang="zh-TW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的平均值會增加</a:t>
                </a:r>
                <a:r>
                  <a:rPr lang="en-US" altLang="zh-TW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0.00394</a:t>
                </a:r>
                <a:endParaRPr lang="zh-TW" altLang="zh-TW" kern="1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  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所以，當一氧化氮越高，在相對的情況下，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pm10</a:t>
                </a:r>
                <a:r>
                  <a:rPr lang="zh-TW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也會相對增加。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A03A13A-4B85-4C27-B260-8FDEF8E95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0" y="4014444"/>
                <a:ext cx="10247386" cy="2585323"/>
              </a:xfrm>
              <a:prstGeom prst="rect">
                <a:avLst/>
              </a:prstGeom>
              <a:blipFill>
                <a:blip r:embed="rId3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296213" y="2648954"/>
            <a:ext cx="5285812" cy="104176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 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02701C8-D18F-429D-A145-3A663ADD236A}"/>
              </a:ext>
            </a:extLst>
          </p:cNvPr>
          <p:cNvSpPr/>
          <p:nvPr/>
        </p:nvSpPr>
        <p:spPr>
          <a:xfrm>
            <a:off x="0" y="0"/>
            <a:ext cx="2130250" cy="6858000"/>
          </a:xfrm>
          <a:prstGeom prst="rect">
            <a:avLst/>
          </a:prstGeom>
          <a:solidFill>
            <a:srgbClr val="1E8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B5C58E4-3A23-43FF-90B4-4B2D8976D50E}"/>
              </a:ext>
            </a:extLst>
          </p:cNvPr>
          <p:cNvSpPr txBox="1"/>
          <p:nvPr/>
        </p:nvSpPr>
        <p:spPr>
          <a:xfrm>
            <a:off x="464960" y="994787"/>
            <a:ext cx="1200329" cy="43408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66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1E5AE8A2-3BCC-4F72-A489-E9E42FBCF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725102"/>
              </p:ext>
            </p:extLst>
          </p:nvPr>
        </p:nvGraphicFramePr>
        <p:xfrm>
          <a:off x="2595210" y="140677"/>
          <a:ext cx="9264579" cy="6717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62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TW" altLang="en-US" dirty="0"/>
              <a:t>原始數據資料分析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7C55BB23-6816-4366-A0FF-684E2BF69126}"/>
              </a:ext>
            </a:extLst>
          </p:cNvPr>
          <p:cNvGrpSpPr/>
          <p:nvPr/>
        </p:nvGrpSpPr>
        <p:grpSpPr>
          <a:xfrm>
            <a:off x="1953032" y="1666429"/>
            <a:ext cx="8429831" cy="5293757"/>
            <a:chOff x="520032" y="1607575"/>
            <a:chExt cx="7424432" cy="45169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1E1CD5D2-5B7B-46D1-8081-D9E5D83D5C7D}"/>
                    </a:ext>
                  </a:extLst>
                </p:cNvPr>
                <p:cNvSpPr txBox="1"/>
                <p:nvPr/>
              </p:nvSpPr>
              <p:spPr>
                <a:xfrm>
                  <a:off x="1231365" y="1607575"/>
                  <a:ext cx="6713099" cy="45169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a14:m>
                  <a:r>
                    <a:rPr lang="zh-TW" altLang="en-US" sz="2800" dirty="0">
                      <a:ea typeface="微軟正黑體" panose="020B0604030504040204" pitchFamily="34" charset="-120"/>
                    </a:rPr>
                    <a:t>：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PM10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以 </a:t>
                  </a:r>
                  <a14:m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為單位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TW" altLang="en-US" sz="2800" dirty="0">
                      <a:ea typeface="微軟正黑體" panose="020B0604030504040204" pitchFamily="34" charset="-120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𝑆𝑂</m:t>
                          </m:r>
                        </m:e>
                        <m:sub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TW" sz="2800" dirty="0">
                      <a:ea typeface="微軟正黑體" panose="020B0604030504040204" pitchFamily="34" charset="-120"/>
                    </a:rPr>
                    <a:t>  </a:t>
                  </a:r>
                  <a:r>
                    <a:rPr lang="zh-TW" altLang="en-US" sz="2800" dirty="0">
                      <a:ea typeface="微軟正黑體" panose="020B0604030504040204" pitchFamily="34" charset="-120"/>
                    </a:rPr>
                    <a:t>二氧化硫 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以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ppb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為單位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  <a:endParaRPr lang="en-US" altLang="zh-TW" sz="2800" dirty="0">
                    <a:ea typeface="微軟正黑體" panose="020B0604030504040204" pitchFamily="34" charset="-120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zh-TW" altLang="en-US" sz="2800" dirty="0">
                          <a:ea typeface="微軟正黑體" panose="020B0604030504040204" pitchFamily="34" charset="-120"/>
                        </a:rPr>
                        <m:t>：</m:t>
                      </m:r>
                    </m:oMath>
                  </a14:m>
                  <a:r>
                    <a:rPr lang="en-US" altLang="zh-TW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CO</a:t>
                  </a:r>
                  <a:r>
                    <a:rPr lang="zh-TW" alt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 </a:t>
                  </a:r>
                  <a:r>
                    <a:rPr lang="zh-TW" altLang="en-US" sz="28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一氧化碳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以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ppm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為單位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  <a:endParaRPr lang="en-US" altLang="zh-TW" sz="2800" i="1" dirty="0">
                    <a:ea typeface="微軟正黑體" panose="020B0604030504040204" pitchFamily="34" charset="-120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zh-TW" altLang="en-US" sz="2800" dirty="0">
                          <a:ea typeface="微軟正黑體" panose="020B0604030504040204" pitchFamily="34" charset="-120"/>
                        </a:rPr>
                        <m:t>：</m:t>
                      </m:r>
                      <m:sSub>
                        <m:sSubPr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𝑁𝑂</m:t>
                          </m:r>
                        </m:e>
                        <m:sub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zh-TW" altLang="en-US" sz="2800" dirty="0">
                      <a:ea typeface="微軟正黑體" panose="020B0604030504040204" pitchFamily="34" charset="-120"/>
                    </a:rPr>
                    <a:t>  氮氧化物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以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ppb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為單位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  <a:endParaRPr lang="en-US" altLang="zh-TW" sz="2800" dirty="0">
                    <a:ea typeface="微軟正黑體" panose="020B0604030504040204" pitchFamily="34" charset="-120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m:rPr>
                          <m:nor/>
                        </m:rPr>
                        <a:rPr lang="zh-TW" altLang="en-US" sz="2800" dirty="0">
                          <a:ea typeface="微軟正黑體" panose="020B0604030504040204" pitchFamily="34" charset="-120"/>
                        </a:rPr>
                        <m:t>：</m:t>
                      </m:r>
                      <m:r>
                        <m:rPr>
                          <m:nor/>
                        </m:rPr>
                        <a:rPr lang="en-US" altLang="zh-TW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a14:m>
                  <a:r>
                    <a:rPr lang="en-US" altLang="zh-TW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O</a:t>
                  </a:r>
                  <a:r>
                    <a:rPr lang="zh-TW" altLang="en-US" sz="2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 </a:t>
                  </a:r>
                  <a:r>
                    <a:rPr lang="zh-TW" altLang="en-US" sz="28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一氧化氮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以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ppb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為單位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  <a:endPara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m:rPr>
                          <m:nor/>
                        </m:rPr>
                        <a:rPr lang="zh-TW" altLang="en-US" sz="2800" dirty="0">
                          <a:ea typeface="微軟正黑體" panose="020B0604030504040204" pitchFamily="34" charset="-120"/>
                        </a:rPr>
                        <m:t>：</m:t>
                      </m:r>
                      <m:sSub>
                        <m:sSubPr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𝑁</m:t>
                          </m:r>
                          <m:r>
                            <a:rPr lang="en-US" altLang="zh-TW" sz="28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800" i="1" dirty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TW" altLang="en-US" sz="2800" dirty="0">
                      <a:ea typeface="微軟正黑體" panose="020B0604030504040204" pitchFamily="34" charset="-120"/>
                    </a:rPr>
                    <a:t>  二氧化氮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以 </a:t>
                  </a:r>
                  <a:r>
                    <a:rPr lang="en-US" altLang="zh-TW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ppb</a:t>
                  </a:r>
                  <a:r>
                    <a:rPr lang="zh-TW" altLang="en-US" sz="28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為單位</a:t>
                  </a:r>
                  <a:r>
                    <a:rPr lang="en-US" altLang="zh-TW" sz="3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  <a:endParaRPr lang="zh-TW" altLang="en-US" sz="3200" dirty="0"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1E1CD5D2-5B7B-46D1-8081-D9E5D83D5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365" y="1607575"/>
                  <a:ext cx="6713099" cy="4516942"/>
                </a:xfrm>
                <a:prstGeom prst="rect">
                  <a:avLst/>
                </a:prstGeom>
                <a:blipFill>
                  <a:blip r:embed="rId2"/>
                  <a:stretch>
                    <a:fillRect l="-240" b="-80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Freeform 94">
              <a:extLst>
                <a:ext uri="{FF2B5EF4-FFF2-40B4-BE49-F238E27FC236}">
                  <a16:creationId xmlns:a16="http://schemas.microsoft.com/office/drawing/2014/main" id="{5D5C9A81-159B-47C2-A6C8-7DD27E2E1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032" y="4758029"/>
              <a:ext cx="441021" cy="483616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180" y="4"/>
                </a:cxn>
                <a:cxn ang="0">
                  <a:pos x="138" y="18"/>
                </a:cxn>
                <a:cxn ang="0">
                  <a:pos x="100" y="38"/>
                </a:cxn>
                <a:cxn ang="0">
                  <a:pos x="66" y="66"/>
                </a:cxn>
                <a:cxn ang="0">
                  <a:pos x="38" y="98"/>
                </a:cxn>
                <a:cxn ang="0">
                  <a:pos x="18" y="136"/>
                </a:cxn>
                <a:cxn ang="0">
                  <a:pos x="6" y="178"/>
                </a:cxn>
                <a:cxn ang="0">
                  <a:pos x="0" y="224"/>
                </a:cxn>
                <a:cxn ang="0">
                  <a:pos x="2" y="246"/>
                </a:cxn>
                <a:cxn ang="0">
                  <a:pos x="10" y="290"/>
                </a:cxn>
                <a:cxn ang="0">
                  <a:pos x="28" y="330"/>
                </a:cxn>
                <a:cxn ang="0">
                  <a:pos x="52" y="366"/>
                </a:cxn>
                <a:cxn ang="0">
                  <a:pos x="82" y="396"/>
                </a:cxn>
                <a:cxn ang="0">
                  <a:pos x="118" y="420"/>
                </a:cxn>
                <a:cxn ang="0">
                  <a:pos x="158" y="438"/>
                </a:cxn>
                <a:cxn ang="0">
                  <a:pos x="202" y="446"/>
                </a:cxn>
                <a:cxn ang="0">
                  <a:pos x="224" y="448"/>
                </a:cxn>
                <a:cxn ang="0">
                  <a:pos x="270" y="444"/>
                </a:cxn>
                <a:cxn ang="0">
                  <a:pos x="312" y="430"/>
                </a:cxn>
                <a:cxn ang="0">
                  <a:pos x="350" y="410"/>
                </a:cxn>
                <a:cxn ang="0">
                  <a:pos x="382" y="382"/>
                </a:cxn>
                <a:cxn ang="0">
                  <a:pos x="410" y="350"/>
                </a:cxn>
                <a:cxn ang="0">
                  <a:pos x="430" y="312"/>
                </a:cxn>
                <a:cxn ang="0">
                  <a:pos x="444" y="270"/>
                </a:cxn>
                <a:cxn ang="0">
                  <a:pos x="448" y="224"/>
                </a:cxn>
                <a:cxn ang="0">
                  <a:pos x="448" y="202"/>
                </a:cxn>
                <a:cxn ang="0">
                  <a:pos x="438" y="158"/>
                </a:cxn>
                <a:cxn ang="0">
                  <a:pos x="422" y="118"/>
                </a:cxn>
                <a:cxn ang="0">
                  <a:pos x="398" y="82"/>
                </a:cxn>
                <a:cxn ang="0">
                  <a:pos x="366" y="52"/>
                </a:cxn>
                <a:cxn ang="0">
                  <a:pos x="332" y="28"/>
                </a:cxn>
                <a:cxn ang="0">
                  <a:pos x="292" y="10"/>
                </a:cxn>
                <a:cxn ang="0">
                  <a:pos x="248" y="2"/>
                </a:cxn>
                <a:cxn ang="0">
                  <a:pos x="224" y="0"/>
                </a:cxn>
                <a:cxn ang="0">
                  <a:pos x="86" y="224"/>
                </a:cxn>
                <a:cxn ang="0">
                  <a:pos x="190" y="248"/>
                </a:cxn>
                <a:cxn ang="0">
                  <a:pos x="364" y="154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24" y="0"/>
                  </a:lnTo>
                  <a:lnTo>
                    <a:pt x="202" y="2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8" y="18"/>
                  </a:lnTo>
                  <a:lnTo>
                    <a:pt x="118" y="28"/>
                  </a:lnTo>
                  <a:lnTo>
                    <a:pt x="100" y="38"/>
                  </a:lnTo>
                  <a:lnTo>
                    <a:pt x="82" y="52"/>
                  </a:lnTo>
                  <a:lnTo>
                    <a:pt x="66" y="66"/>
                  </a:lnTo>
                  <a:lnTo>
                    <a:pt x="52" y="82"/>
                  </a:lnTo>
                  <a:lnTo>
                    <a:pt x="38" y="98"/>
                  </a:lnTo>
                  <a:lnTo>
                    <a:pt x="28" y="118"/>
                  </a:lnTo>
                  <a:lnTo>
                    <a:pt x="18" y="136"/>
                  </a:lnTo>
                  <a:lnTo>
                    <a:pt x="10" y="158"/>
                  </a:lnTo>
                  <a:lnTo>
                    <a:pt x="6" y="178"/>
                  </a:lnTo>
                  <a:lnTo>
                    <a:pt x="2" y="202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2" y="246"/>
                  </a:lnTo>
                  <a:lnTo>
                    <a:pt x="6" y="270"/>
                  </a:lnTo>
                  <a:lnTo>
                    <a:pt x="10" y="290"/>
                  </a:lnTo>
                  <a:lnTo>
                    <a:pt x="18" y="312"/>
                  </a:lnTo>
                  <a:lnTo>
                    <a:pt x="28" y="330"/>
                  </a:lnTo>
                  <a:lnTo>
                    <a:pt x="38" y="350"/>
                  </a:lnTo>
                  <a:lnTo>
                    <a:pt x="52" y="366"/>
                  </a:lnTo>
                  <a:lnTo>
                    <a:pt x="66" y="382"/>
                  </a:lnTo>
                  <a:lnTo>
                    <a:pt x="82" y="396"/>
                  </a:lnTo>
                  <a:lnTo>
                    <a:pt x="100" y="410"/>
                  </a:lnTo>
                  <a:lnTo>
                    <a:pt x="118" y="420"/>
                  </a:lnTo>
                  <a:lnTo>
                    <a:pt x="138" y="430"/>
                  </a:lnTo>
                  <a:lnTo>
                    <a:pt x="158" y="438"/>
                  </a:lnTo>
                  <a:lnTo>
                    <a:pt x="180" y="444"/>
                  </a:lnTo>
                  <a:lnTo>
                    <a:pt x="202" y="446"/>
                  </a:lnTo>
                  <a:lnTo>
                    <a:pt x="224" y="448"/>
                  </a:lnTo>
                  <a:lnTo>
                    <a:pt x="224" y="448"/>
                  </a:lnTo>
                  <a:lnTo>
                    <a:pt x="248" y="446"/>
                  </a:lnTo>
                  <a:lnTo>
                    <a:pt x="270" y="444"/>
                  </a:lnTo>
                  <a:lnTo>
                    <a:pt x="292" y="438"/>
                  </a:lnTo>
                  <a:lnTo>
                    <a:pt x="312" y="430"/>
                  </a:lnTo>
                  <a:lnTo>
                    <a:pt x="332" y="420"/>
                  </a:lnTo>
                  <a:lnTo>
                    <a:pt x="350" y="410"/>
                  </a:lnTo>
                  <a:lnTo>
                    <a:pt x="366" y="396"/>
                  </a:lnTo>
                  <a:lnTo>
                    <a:pt x="382" y="382"/>
                  </a:lnTo>
                  <a:lnTo>
                    <a:pt x="398" y="366"/>
                  </a:lnTo>
                  <a:lnTo>
                    <a:pt x="410" y="350"/>
                  </a:lnTo>
                  <a:lnTo>
                    <a:pt x="422" y="330"/>
                  </a:lnTo>
                  <a:lnTo>
                    <a:pt x="430" y="312"/>
                  </a:lnTo>
                  <a:lnTo>
                    <a:pt x="438" y="290"/>
                  </a:lnTo>
                  <a:lnTo>
                    <a:pt x="444" y="270"/>
                  </a:lnTo>
                  <a:lnTo>
                    <a:pt x="448" y="246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202"/>
                  </a:lnTo>
                  <a:lnTo>
                    <a:pt x="444" y="178"/>
                  </a:lnTo>
                  <a:lnTo>
                    <a:pt x="438" y="158"/>
                  </a:lnTo>
                  <a:lnTo>
                    <a:pt x="430" y="136"/>
                  </a:lnTo>
                  <a:lnTo>
                    <a:pt x="422" y="118"/>
                  </a:lnTo>
                  <a:lnTo>
                    <a:pt x="410" y="98"/>
                  </a:lnTo>
                  <a:lnTo>
                    <a:pt x="398" y="82"/>
                  </a:lnTo>
                  <a:lnTo>
                    <a:pt x="382" y="66"/>
                  </a:lnTo>
                  <a:lnTo>
                    <a:pt x="366" y="52"/>
                  </a:lnTo>
                  <a:lnTo>
                    <a:pt x="350" y="38"/>
                  </a:lnTo>
                  <a:lnTo>
                    <a:pt x="332" y="28"/>
                  </a:lnTo>
                  <a:lnTo>
                    <a:pt x="312" y="18"/>
                  </a:lnTo>
                  <a:lnTo>
                    <a:pt x="292" y="10"/>
                  </a:lnTo>
                  <a:lnTo>
                    <a:pt x="270" y="4"/>
                  </a:lnTo>
                  <a:lnTo>
                    <a:pt x="248" y="2"/>
                  </a:lnTo>
                  <a:lnTo>
                    <a:pt x="224" y="0"/>
                  </a:lnTo>
                  <a:lnTo>
                    <a:pt x="224" y="0"/>
                  </a:lnTo>
                  <a:close/>
                  <a:moveTo>
                    <a:pt x="190" y="328"/>
                  </a:moveTo>
                  <a:lnTo>
                    <a:pt x="86" y="224"/>
                  </a:lnTo>
                  <a:lnTo>
                    <a:pt x="126" y="184"/>
                  </a:lnTo>
                  <a:lnTo>
                    <a:pt x="190" y="248"/>
                  </a:lnTo>
                  <a:lnTo>
                    <a:pt x="324" y="114"/>
                  </a:lnTo>
                  <a:lnTo>
                    <a:pt x="364" y="154"/>
                  </a:lnTo>
                  <a:lnTo>
                    <a:pt x="190" y="328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 dirty="0"/>
            </a:p>
          </p:txBody>
        </p:sp>
        <p:sp>
          <p:nvSpPr>
            <p:cNvPr id="6" name="Freeform 94">
              <a:extLst>
                <a:ext uri="{FF2B5EF4-FFF2-40B4-BE49-F238E27FC236}">
                  <a16:creationId xmlns:a16="http://schemas.microsoft.com/office/drawing/2014/main" id="{BEE20F99-51B9-4455-A9DC-EE165043C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188" y="2508092"/>
              <a:ext cx="441021" cy="467451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180" y="4"/>
                </a:cxn>
                <a:cxn ang="0">
                  <a:pos x="138" y="18"/>
                </a:cxn>
                <a:cxn ang="0">
                  <a:pos x="100" y="38"/>
                </a:cxn>
                <a:cxn ang="0">
                  <a:pos x="66" y="66"/>
                </a:cxn>
                <a:cxn ang="0">
                  <a:pos x="38" y="98"/>
                </a:cxn>
                <a:cxn ang="0">
                  <a:pos x="18" y="136"/>
                </a:cxn>
                <a:cxn ang="0">
                  <a:pos x="6" y="178"/>
                </a:cxn>
                <a:cxn ang="0">
                  <a:pos x="0" y="224"/>
                </a:cxn>
                <a:cxn ang="0">
                  <a:pos x="2" y="246"/>
                </a:cxn>
                <a:cxn ang="0">
                  <a:pos x="10" y="290"/>
                </a:cxn>
                <a:cxn ang="0">
                  <a:pos x="28" y="330"/>
                </a:cxn>
                <a:cxn ang="0">
                  <a:pos x="52" y="366"/>
                </a:cxn>
                <a:cxn ang="0">
                  <a:pos x="82" y="396"/>
                </a:cxn>
                <a:cxn ang="0">
                  <a:pos x="118" y="420"/>
                </a:cxn>
                <a:cxn ang="0">
                  <a:pos x="158" y="438"/>
                </a:cxn>
                <a:cxn ang="0">
                  <a:pos x="202" y="446"/>
                </a:cxn>
                <a:cxn ang="0">
                  <a:pos x="224" y="448"/>
                </a:cxn>
                <a:cxn ang="0">
                  <a:pos x="270" y="444"/>
                </a:cxn>
                <a:cxn ang="0">
                  <a:pos x="312" y="430"/>
                </a:cxn>
                <a:cxn ang="0">
                  <a:pos x="350" y="410"/>
                </a:cxn>
                <a:cxn ang="0">
                  <a:pos x="382" y="382"/>
                </a:cxn>
                <a:cxn ang="0">
                  <a:pos x="410" y="350"/>
                </a:cxn>
                <a:cxn ang="0">
                  <a:pos x="430" y="312"/>
                </a:cxn>
                <a:cxn ang="0">
                  <a:pos x="444" y="270"/>
                </a:cxn>
                <a:cxn ang="0">
                  <a:pos x="448" y="224"/>
                </a:cxn>
                <a:cxn ang="0">
                  <a:pos x="448" y="202"/>
                </a:cxn>
                <a:cxn ang="0">
                  <a:pos x="438" y="158"/>
                </a:cxn>
                <a:cxn ang="0">
                  <a:pos x="422" y="118"/>
                </a:cxn>
                <a:cxn ang="0">
                  <a:pos x="398" y="82"/>
                </a:cxn>
                <a:cxn ang="0">
                  <a:pos x="366" y="52"/>
                </a:cxn>
                <a:cxn ang="0">
                  <a:pos x="332" y="28"/>
                </a:cxn>
                <a:cxn ang="0">
                  <a:pos x="292" y="10"/>
                </a:cxn>
                <a:cxn ang="0">
                  <a:pos x="248" y="2"/>
                </a:cxn>
                <a:cxn ang="0">
                  <a:pos x="224" y="0"/>
                </a:cxn>
                <a:cxn ang="0">
                  <a:pos x="86" y="224"/>
                </a:cxn>
                <a:cxn ang="0">
                  <a:pos x="190" y="248"/>
                </a:cxn>
                <a:cxn ang="0">
                  <a:pos x="364" y="154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24" y="0"/>
                  </a:lnTo>
                  <a:lnTo>
                    <a:pt x="202" y="2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8" y="18"/>
                  </a:lnTo>
                  <a:lnTo>
                    <a:pt x="118" y="28"/>
                  </a:lnTo>
                  <a:lnTo>
                    <a:pt x="100" y="38"/>
                  </a:lnTo>
                  <a:lnTo>
                    <a:pt x="82" y="52"/>
                  </a:lnTo>
                  <a:lnTo>
                    <a:pt x="66" y="66"/>
                  </a:lnTo>
                  <a:lnTo>
                    <a:pt x="52" y="82"/>
                  </a:lnTo>
                  <a:lnTo>
                    <a:pt x="38" y="98"/>
                  </a:lnTo>
                  <a:lnTo>
                    <a:pt x="28" y="118"/>
                  </a:lnTo>
                  <a:lnTo>
                    <a:pt x="18" y="136"/>
                  </a:lnTo>
                  <a:lnTo>
                    <a:pt x="10" y="158"/>
                  </a:lnTo>
                  <a:lnTo>
                    <a:pt x="6" y="178"/>
                  </a:lnTo>
                  <a:lnTo>
                    <a:pt x="2" y="202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2" y="246"/>
                  </a:lnTo>
                  <a:lnTo>
                    <a:pt x="6" y="270"/>
                  </a:lnTo>
                  <a:lnTo>
                    <a:pt x="10" y="290"/>
                  </a:lnTo>
                  <a:lnTo>
                    <a:pt x="18" y="312"/>
                  </a:lnTo>
                  <a:lnTo>
                    <a:pt x="28" y="330"/>
                  </a:lnTo>
                  <a:lnTo>
                    <a:pt x="38" y="350"/>
                  </a:lnTo>
                  <a:lnTo>
                    <a:pt x="52" y="366"/>
                  </a:lnTo>
                  <a:lnTo>
                    <a:pt x="66" y="382"/>
                  </a:lnTo>
                  <a:lnTo>
                    <a:pt x="82" y="396"/>
                  </a:lnTo>
                  <a:lnTo>
                    <a:pt x="100" y="410"/>
                  </a:lnTo>
                  <a:lnTo>
                    <a:pt x="118" y="420"/>
                  </a:lnTo>
                  <a:lnTo>
                    <a:pt x="138" y="430"/>
                  </a:lnTo>
                  <a:lnTo>
                    <a:pt x="158" y="438"/>
                  </a:lnTo>
                  <a:lnTo>
                    <a:pt x="180" y="444"/>
                  </a:lnTo>
                  <a:lnTo>
                    <a:pt x="202" y="446"/>
                  </a:lnTo>
                  <a:lnTo>
                    <a:pt x="224" y="448"/>
                  </a:lnTo>
                  <a:lnTo>
                    <a:pt x="224" y="448"/>
                  </a:lnTo>
                  <a:lnTo>
                    <a:pt x="248" y="446"/>
                  </a:lnTo>
                  <a:lnTo>
                    <a:pt x="270" y="444"/>
                  </a:lnTo>
                  <a:lnTo>
                    <a:pt x="292" y="438"/>
                  </a:lnTo>
                  <a:lnTo>
                    <a:pt x="312" y="430"/>
                  </a:lnTo>
                  <a:lnTo>
                    <a:pt x="332" y="420"/>
                  </a:lnTo>
                  <a:lnTo>
                    <a:pt x="350" y="410"/>
                  </a:lnTo>
                  <a:lnTo>
                    <a:pt x="366" y="396"/>
                  </a:lnTo>
                  <a:lnTo>
                    <a:pt x="382" y="382"/>
                  </a:lnTo>
                  <a:lnTo>
                    <a:pt x="398" y="366"/>
                  </a:lnTo>
                  <a:lnTo>
                    <a:pt x="410" y="350"/>
                  </a:lnTo>
                  <a:lnTo>
                    <a:pt x="422" y="330"/>
                  </a:lnTo>
                  <a:lnTo>
                    <a:pt x="430" y="312"/>
                  </a:lnTo>
                  <a:lnTo>
                    <a:pt x="438" y="290"/>
                  </a:lnTo>
                  <a:lnTo>
                    <a:pt x="444" y="270"/>
                  </a:lnTo>
                  <a:lnTo>
                    <a:pt x="448" y="246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202"/>
                  </a:lnTo>
                  <a:lnTo>
                    <a:pt x="444" y="178"/>
                  </a:lnTo>
                  <a:lnTo>
                    <a:pt x="438" y="158"/>
                  </a:lnTo>
                  <a:lnTo>
                    <a:pt x="430" y="136"/>
                  </a:lnTo>
                  <a:lnTo>
                    <a:pt x="422" y="118"/>
                  </a:lnTo>
                  <a:lnTo>
                    <a:pt x="410" y="98"/>
                  </a:lnTo>
                  <a:lnTo>
                    <a:pt x="398" y="82"/>
                  </a:lnTo>
                  <a:lnTo>
                    <a:pt x="382" y="66"/>
                  </a:lnTo>
                  <a:lnTo>
                    <a:pt x="366" y="52"/>
                  </a:lnTo>
                  <a:lnTo>
                    <a:pt x="350" y="38"/>
                  </a:lnTo>
                  <a:lnTo>
                    <a:pt x="332" y="28"/>
                  </a:lnTo>
                  <a:lnTo>
                    <a:pt x="312" y="18"/>
                  </a:lnTo>
                  <a:lnTo>
                    <a:pt x="292" y="10"/>
                  </a:lnTo>
                  <a:lnTo>
                    <a:pt x="270" y="4"/>
                  </a:lnTo>
                  <a:lnTo>
                    <a:pt x="248" y="2"/>
                  </a:lnTo>
                  <a:lnTo>
                    <a:pt x="224" y="0"/>
                  </a:lnTo>
                  <a:lnTo>
                    <a:pt x="224" y="0"/>
                  </a:lnTo>
                  <a:close/>
                  <a:moveTo>
                    <a:pt x="190" y="328"/>
                  </a:moveTo>
                  <a:lnTo>
                    <a:pt x="86" y="224"/>
                  </a:lnTo>
                  <a:lnTo>
                    <a:pt x="126" y="184"/>
                  </a:lnTo>
                  <a:lnTo>
                    <a:pt x="190" y="248"/>
                  </a:lnTo>
                  <a:lnTo>
                    <a:pt x="324" y="114"/>
                  </a:lnTo>
                  <a:lnTo>
                    <a:pt x="364" y="154"/>
                  </a:lnTo>
                  <a:lnTo>
                    <a:pt x="190" y="328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 dirty="0"/>
            </a:p>
          </p:txBody>
        </p:sp>
        <p:sp>
          <p:nvSpPr>
            <p:cNvPr id="7" name="Freeform 94">
              <a:extLst>
                <a:ext uri="{FF2B5EF4-FFF2-40B4-BE49-F238E27FC236}">
                  <a16:creationId xmlns:a16="http://schemas.microsoft.com/office/drawing/2014/main" id="{CDA2504D-CED2-431A-871B-CEB1A9DA2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187" y="3245765"/>
              <a:ext cx="441021" cy="483616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180" y="4"/>
                </a:cxn>
                <a:cxn ang="0">
                  <a:pos x="138" y="18"/>
                </a:cxn>
                <a:cxn ang="0">
                  <a:pos x="100" y="38"/>
                </a:cxn>
                <a:cxn ang="0">
                  <a:pos x="66" y="66"/>
                </a:cxn>
                <a:cxn ang="0">
                  <a:pos x="38" y="98"/>
                </a:cxn>
                <a:cxn ang="0">
                  <a:pos x="18" y="136"/>
                </a:cxn>
                <a:cxn ang="0">
                  <a:pos x="6" y="178"/>
                </a:cxn>
                <a:cxn ang="0">
                  <a:pos x="0" y="224"/>
                </a:cxn>
                <a:cxn ang="0">
                  <a:pos x="2" y="246"/>
                </a:cxn>
                <a:cxn ang="0">
                  <a:pos x="10" y="290"/>
                </a:cxn>
                <a:cxn ang="0">
                  <a:pos x="28" y="330"/>
                </a:cxn>
                <a:cxn ang="0">
                  <a:pos x="52" y="366"/>
                </a:cxn>
                <a:cxn ang="0">
                  <a:pos x="82" y="396"/>
                </a:cxn>
                <a:cxn ang="0">
                  <a:pos x="118" y="420"/>
                </a:cxn>
                <a:cxn ang="0">
                  <a:pos x="158" y="438"/>
                </a:cxn>
                <a:cxn ang="0">
                  <a:pos x="202" y="446"/>
                </a:cxn>
                <a:cxn ang="0">
                  <a:pos x="224" y="448"/>
                </a:cxn>
                <a:cxn ang="0">
                  <a:pos x="270" y="444"/>
                </a:cxn>
                <a:cxn ang="0">
                  <a:pos x="312" y="430"/>
                </a:cxn>
                <a:cxn ang="0">
                  <a:pos x="350" y="410"/>
                </a:cxn>
                <a:cxn ang="0">
                  <a:pos x="382" y="382"/>
                </a:cxn>
                <a:cxn ang="0">
                  <a:pos x="410" y="350"/>
                </a:cxn>
                <a:cxn ang="0">
                  <a:pos x="430" y="312"/>
                </a:cxn>
                <a:cxn ang="0">
                  <a:pos x="444" y="270"/>
                </a:cxn>
                <a:cxn ang="0">
                  <a:pos x="448" y="224"/>
                </a:cxn>
                <a:cxn ang="0">
                  <a:pos x="448" y="202"/>
                </a:cxn>
                <a:cxn ang="0">
                  <a:pos x="438" y="158"/>
                </a:cxn>
                <a:cxn ang="0">
                  <a:pos x="422" y="118"/>
                </a:cxn>
                <a:cxn ang="0">
                  <a:pos x="398" y="82"/>
                </a:cxn>
                <a:cxn ang="0">
                  <a:pos x="366" y="52"/>
                </a:cxn>
                <a:cxn ang="0">
                  <a:pos x="332" y="28"/>
                </a:cxn>
                <a:cxn ang="0">
                  <a:pos x="292" y="10"/>
                </a:cxn>
                <a:cxn ang="0">
                  <a:pos x="248" y="2"/>
                </a:cxn>
                <a:cxn ang="0">
                  <a:pos x="224" y="0"/>
                </a:cxn>
                <a:cxn ang="0">
                  <a:pos x="86" y="224"/>
                </a:cxn>
                <a:cxn ang="0">
                  <a:pos x="190" y="248"/>
                </a:cxn>
                <a:cxn ang="0">
                  <a:pos x="364" y="154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24" y="0"/>
                  </a:lnTo>
                  <a:lnTo>
                    <a:pt x="202" y="2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8" y="18"/>
                  </a:lnTo>
                  <a:lnTo>
                    <a:pt x="118" y="28"/>
                  </a:lnTo>
                  <a:lnTo>
                    <a:pt x="100" y="38"/>
                  </a:lnTo>
                  <a:lnTo>
                    <a:pt x="82" y="52"/>
                  </a:lnTo>
                  <a:lnTo>
                    <a:pt x="66" y="66"/>
                  </a:lnTo>
                  <a:lnTo>
                    <a:pt x="52" y="82"/>
                  </a:lnTo>
                  <a:lnTo>
                    <a:pt x="38" y="98"/>
                  </a:lnTo>
                  <a:lnTo>
                    <a:pt x="28" y="118"/>
                  </a:lnTo>
                  <a:lnTo>
                    <a:pt x="18" y="136"/>
                  </a:lnTo>
                  <a:lnTo>
                    <a:pt x="10" y="158"/>
                  </a:lnTo>
                  <a:lnTo>
                    <a:pt x="6" y="178"/>
                  </a:lnTo>
                  <a:lnTo>
                    <a:pt x="2" y="202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2" y="246"/>
                  </a:lnTo>
                  <a:lnTo>
                    <a:pt x="6" y="270"/>
                  </a:lnTo>
                  <a:lnTo>
                    <a:pt x="10" y="290"/>
                  </a:lnTo>
                  <a:lnTo>
                    <a:pt x="18" y="312"/>
                  </a:lnTo>
                  <a:lnTo>
                    <a:pt x="28" y="330"/>
                  </a:lnTo>
                  <a:lnTo>
                    <a:pt x="38" y="350"/>
                  </a:lnTo>
                  <a:lnTo>
                    <a:pt x="52" y="366"/>
                  </a:lnTo>
                  <a:lnTo>
                    <a:pt x="66" y="382"/>
                  </a:lnTo>
                  <a:lnTo>
                    <a:pt x="82" y="396"/>
                  </a:lnTo>
                  <a:lnTo>
                    <a:pt x="100" y="410"/>
                  </a:lnTo>
                  <a:lnTo>
                    <a:pt x="118" y="420"/>
                  </a:lnTo>
                  <a:lnTo>
                    <a:pt x="138" y="430"/>
                  </a:lnTo>
                  <a:lnTo>
                    <a:pt x="158" y="438"/>
                  </a:lnTo>
                  <a:lnTo>
                    <a:pt x="180" y="444"/>
                  </a:lnTo>
                  <a:lnTo>
                    <a:pt x="202" y="446"/>
                  </a:lnTo>
                  <a:lnTo>
                    <a:pt x="224" y="448"/>
                  </a:lnTo>
                  <a:lnTo>
                    <a:pt x="224" y="448"/>
                  </a:lnTo>
                  <a:lnTo>
                    <a:pt x="248" y="446"/>
                  </a:lnTo>
                  <a:lnTo>
                    <a:pt x="270" y="444"/>
                  </a:lnTo>
                  <a:lnTo>
                    <a:pt x="292" y="438"/>
                  </a:lnTo>
                  <a:lnTo>
                    <a:pt x="312" y="430"/>
                  </a:lnTo>
                  <a:lnTo>
                    <a:pt x="332" y="420"/>
                  </a:lnTo>
                  <a:lnTo>
                    <a:pt x="350" y="410"/>
                  </a:lnTo>
                  <a:lnTo>
                    <a:pt x="366" y="396"/>
                  </a:lnTo>
                  <a:lnTo>
                    <a:pt x="382" y="382"/>
                  </a:lnTo>
                  <a:lnTo>
                    <a:pt x="398" y="366"/>
                  </a:lnTo>
                  <a:lnTo>
                    <a:pt x="410" y="350"/>
                  </a:lnTo>
                  <a:lnTo>
                    <a:pt x="422" y="330"/>
                  </a:lnTo>
                  <a:lnTo>
                    <a:pt x="430" y="312"/>
                  </a:lnTo>
                  <a:lnTo>
                    <a:pt x="438" y="290"/>
                  </a:lnTo>
                  <a:lnTo>
                    <a:pt x="444" y="270"/>
                  </a:lnTo>
                  <a:lnTo>
                    <a:pt x="448" y="246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202"/>
                  </a:lnTo>
                  <a:lnTo>
                    <a:pt x="444" y="178"/>
                  </a:lnTo>
                  <a:lnTo>
                    <a:pt x="438" y="158"/>
                  </a:lnTo>
                  <a:lnTo>
                    <a:pt x="430" y="136"/>
                  </a:lnTo>
                  <a:lnTo>
                    <a:pt x="422" y="118"/>
                  </a:lnTo>
                  <a:lnTo>
                    <a:pt x="410" y="98"/>
                  </a:lnTo>
                  <a:lnTo>
                    <a:pt x="398" y="82"/>
                  </a:lnTo>
                  <a:lnTo>
                    <a:pt x="382" y="66"/>
                  </a:lnTo>
                  <a:lnTo>
                    <a:pt x="366" y="52"/>
                  </a:lnTo>
                  <a:lnTo>
                    <a:pt x="350" y="38"/>
                  </a:lnTo>
                  <a:lnTo>
                    <a:pt x="332" y="28"/>
                  </a:lnTo>
                  <a:lnTo>
                    <a:pt x="312" y="18"/>
                  </a:lnTo>
                  <a:lnTo>
                    <a:pt x="292" y="10"/>
                  </a:lnTo>
                  <a:lnTo>
                    <a:pt x="270" y="4"/>
                  </a:lnTo>
                  <a:lnTo>
                    <a:pt x="248" y="2"/>
                  </a:lnTo>
                  <a:lnTo>
                    <a:pt x="224" y="0"/>
                  </a:lnTo>
                  <a:lnTo>
                    <a:pt x="224" y="0"/>
                  </a:lnTo>
                  <a:close/>
                  <a:moveTo>
                    <a:pt x="190" y="328"/>
                  </a:moveTo>
                  <a:lnTo>
                    <a:pt x="86" y="224"/>
                  </a:lnTo>
                  <a:lnTo>
                    <a:pt x="126" y="184"/>
                  </a:lnTo>
                  <a:lnTo>
                    <a:pt x="190" y="248"/>
                  </a:lnTo>
                  <a:lnTo>
                    <a:pt x="324" y="114"/>
                  </a:lnTo>
                  <a:lnTo>
                    <a:pt x="364" y="154"/>
                  </a:lnTo>
                  <a:lnTo>
                    <a:pt x="190" y="328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 dirty="0"/>
            </a:p>
          </p:txBody>
        </p:sp>
        <p:sp>
          <p:nvSpPr>
            <p:cNvPr id="8" name="Freeform 94">
              <a:extLst>
                <a:ext uri="{FF2B5EF4-FFF2-40B4-BE49-F238E27FC236}">
                  <a16:creationId xmlns:a16="http://schemas.microsoft.com/office/drawing/2014/main" id="{F7B8C65D-2371-4D7B-BB80-DF07A297D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188" y="4002634"/>
              <a:ext cx="441021" cy="483616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180" y="4"/>
                </a:cxn>
                <a:cxn ang="0">
                  <a:pos x="138" y="18"/>
                </a:cxn>
                <a:cxn ang="0">
                  <a:pos x="100" y="38"/>
                </a:cxn>
                <a:cxn ang="0">
                  <a:pos x="66" y="66"/>
                </a:cxn>
                <a:cxn ang="0">
                  <a:pos x="38" y="98"/>
                </a:cxn>
                <a:cxn ang="0">
                  <a:pos x="18" y="136"/>
                </a:cxn>
                <a:cxn ang="0">
                  <a:pos x="6" y="178"/>
                </a:cxn>
                <a:cxn ang="0">
                  <a:pos x="0" y="224"/>
                </a:cxn>
                <a:cxn ang="0">
                  <a:pos x="2" y="246"/>
                </a:cxn>
                <a:cxn ang="0">
                  <a:pos x="10" y="290"/>
                </a:cxn>
                <a:cxn ang="0">
                  <a:pos x="28" y="330"/>
                </a:cxn>
                <a:cxn ang="0">
                  <a:pos x="52" y="366"/>
                </a:cxn>
                <a:cxn ang="0">
                  <a:pos x="82" y="396"/>
                </a:cxn>
                <a:cxn ang="0">
                  <a:pos x="118" y="420"/>
                </a:cxn>
                <a:cxn ang="0">
                  <a:pos x="158" y="438"/>
                </a:cxn>
                <a:cxn ang="0">
                  <a:pos x="202" y="446"/>
                </a:cxn>
                <a:cxn ang="0">
                  <a:pos x="224" y="448"/>
                </a:cxn>
                <a:cxn ang="0">
                  <a:pos x="270" y="444"/>
                </a:cxn>
                <a:cxn ang="0">
                  <a:pos x="312" y="430"/>
                </a:cxn>
                <a:cxn ang="0">
                  <a:pos x="350" y="410"/>
                </a:cxn>
                <a:cxn ang="0">
                  <a:pos x="382" y="382"/>
                </a:cxn>
                <a:cxn ang="0">
                  <a:pos x="410" y="350"/>
                </a:cxn>
                <a:cxn ang="0">
                  <a:pos x="430" y="312"/>
                </a:cxn>
                <a:cxn ang="0">
                  <a:pos x="444" y="270"/>
                </a:cxn>
                <a:cxn ang="0">
                  <a:pos x="448" y="224"/>
                </a:cxn>
                <a:cxn ang="0">
                  <a:pos x="448" y="202"/>
                </a:cxn>
                <a:cxn ang="0">
                  <a:pos x="438" y="158"/>
                </a:cxn>
                <a:cxn ang="0">
                  <a:pos x="422" y="118"/>
                </a:cxn>
                <a:cxn ang="0">
                  <a:pos x="398" y="82"/>
                </a:cxn>
                <a:cxn ang="0">
                  <a:pos x="366" y="52"/>
                </a:cxn>
                <a:cxn ang="0">
                  <a:pos x="332" y="28"/>
                </a:cxn>
                <a:cxn ang="0">
                  <a:pos x="292" y="10"/>
                </a:cxn>
                <a:cxn ang="0">
                  <a:pos x="248" y="2"/>
                </a:cxn>
                <a:cxn ang="0">
                  <a:pos x="224" y="0"/>
                </a:cxn>
                <a:cxn ang="0">
                  <a:pos x="86" y="224"/>
                </a:cxn>
                <a:cxn ang="0">
                  <a:pos x="190" y="248"/>
                </a:cxn>
                <a:cxn ang="0">
                  <a:pos x="364" y="154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24" y="0"/>
                  </a:lnTo>
                  <a:lnTo>
                    <a:pt x="202" y="2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8" y="18"/>
                  </a:lnTo>
                  <a:lnTo>
                    <a:pt x="118" y="28"/>
                  </a:lnTo>
                  <a:lnTo>
                    <a:pt x="100" y="38"/>
                  </a:lnTo>
                  <a:lnTo>
                    <a:pt x="82" y="52"/>
                  </a:lnTo>
                  <a:lnTo>
                    <a:pt x="66" y="66"/>
                  </a:lnTo>
                  <a:lnTo>
                    <a:pt x="52" y="82"/>
                  </a:lnTo>
                  <a:lnTo>
                    <a:pt x="38" y="98"/>
                  </a:lnTo>
                  <a:lnTo>
                    <a:pt x="28" y="118"/>
                  </a:lnTo>
                  <a:lnTo>
                    <a:pt x="18" y="136"/>
                  </a:lnTo>
                  <a:lnTo>
                    <a:pt x="10" y="158"/>
                  </a:lnTo>
                  <a:lnTo>
                    <a:pt x="6" y="178"/>
                  </a:lnTo>
                  <a:lnTo>
                    <a:pt x="2" y="202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2" y="246"/>
                  </a:lnTo>
                  <a:lnTo>
                    <a:pt x="6" y="270"/>
                  </a:lnTo>
                  <a:lnTo>
                    <a:pt x="10" y="290"/>
                  </a:lnTo>
                  <a:lnTo>
                    <a:pt x="18" y="312"/>
                  </a:lnTo>
                  <a:lnTo>
                    <a:pt x="28" y="330"/>
                  </a:lnTo>
                  <a:lnTo>
                    <a:pt x="38" y="350"/>
                  </a:lnTo>
                  <a:lnTo>
                    <a:pt x="52" y="366"/>
                  </a:lnTo>
                  <a:lnTo>
                    <a:pt x="66" y="382"/>
                  </a:lnTo>
                  <a:lnTo>
                    <a:pt x="82" y="396"/>
                  </a:lnTo>
                  <a:lnTo>
                    <a:pt x="100" y="410"/>
                  </a:lnTo>
                  <a:lnTo>
                    <a:pt x="118" y="420"/>
                  </a:lnTo>
                  <a:lnTo>
                    <a:pt x="138" y="430"/>
                  </a:lnTo>
                  <a:lnTo>
                    <a:pt x="158" y="438"/>
                  </a:lnTo>
                  <a:lnTo>
                    <a:pt x="180" y="444"/>
                  </a:lnTo>
                  <a:lnTo>
                    <a:pt x="202" y="446"/>
                  </a:lnTo>
                  <a:lnTo>
                    <a:pt x="224" y="448"/>
                  </a:lnTo>
                  <a:lnTo>
                    <a:pt x="224" y="448"/>
                  </a:lnTo>
                  <a:lnTo>
                    <a:pt x="248" y="446"/>
                  </a:lnTo>
                  <a:lnTo>
                    <a:pt x="270" y="444"/>
                  </a:lnTo>
                  <a:lnTo>
                    <a:pt x="292" y="438"/>
                  </a:lnTo>
                  <a:lnTo>
                    <a:pt x="312" y="430"/>
                  </a:lnTo>
                  <a:lnTo>
                    <a:pt x="332" y="420"/>
                  </a:lnTo>
                  <a:lnTo>
                    <a:pt x="350" y="410"/>
                  </a:lnTo>
                  <a:lnTo>
                    <a:pt x="366" y="396"/>
                  </a:lnTo>
                  <a:lnTo>
                    <a:pt x="382" y="382"/>
                  </a:lnTo>
                  <a:lnTo>
                    <a:pt x="398" y="366"/>
                  </a:lnTo>
                  <a:lnTo>
                    <a:pt x="410" y="350"/>
                  </a:lnTo>
                  <a:lnTo>
                    <a:pt x="422" y="330"/>
                  </a:lnTo>
                  <a:lnTo>
                    <a:pt x="430" y="312"/>
                  </a:lnTo>
                  <a:lnTo>
                    <a:pt x="438" y="290"/>
                  </a:lnTo>
                  <a:lnTo>
                    <a:pt x="444" y="270"/>
                  </a:lnTo>
                  <a:lnTo>
                    <a:pt x="448" y="246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202"/>
                  </a:lnTo>
                  <a:lnTo>
                    <a:pt x="444" y="178"/>
                  </a:lnTo>
                  <a:lnTo>
                    <a:pt x="438" y="158"/>
                  </a:lnTo>
                  <a:lnTo>
                    <a:pt x="430" y="136"/>
                  </a:lnTo>
                  <a:lnTo>
                    <a:pt x="422" y="118"/>
                  </a:lnTo>
                  <a:lnTo>
                    <a:pt x="410" y="98"/>
                  </a:lnTo>
                  <a:lnTo>
                    <a:pt x="398" y="82"/>
                  </a:lnTo>
                  <a:lnTo>
                    <a:pt x="382" y="66"/>
                  </a:lnTo>
                  <a:lnTo>
                    <a:pt x="366" y="52"/>
                  </a:lnTo>
                  <a:lnTo>
                    <a:pt x="350" y="38"/>
                  </a:lnTo>
                  <a:lnTo>
                    <a:pt x="332" y="28"/>
                  </a:lnTo>
                  <a:lnTo>
                    <a:pt x="312" y="18"/>
                  </a:lnTo>
                  <a:lnTo>
                    <a:pt x="292" y="10"/>
                  </a:lnTo>
                  <a:lnTo>
                    <a:pt x="270" y="4"/>
                  </a:lnTo>
                  <a:lnTo>
                    <a:pt x="248" y="2"/>
                  </a:lnTo>
                  <a:lnTo>
                    <a:pt x="224" y="0"/>
                  </a:lnTo>
                  <a:lnTo>
                    <a:pt x="224" y="0"/>
                  </a:lnTo>
                  <a:close/>
                  <a:moveTo>
                    <a:pt x="190" y="328"/>
                  </a:moveTo>
                  <a:lnTo>
                    <a:pt x="86" y="224"/>
                  </a:lnTo>
                  <a:lnTo>
                    <a:pt x="126" y="184"/>
                  </a:lnTo>
                  <a:lnTo>
                    <a:pt x="190" y="248"/>
                  </a:lnTo>
                  <a:lnTo>
                    <a:pt x="324" y="114"/>
                  </a:lnTo>
                  <a:lnTo>
                    <a:pt x="364" y="154"/>
                  </a:lnTo>
                  <a:lnTo>
                    <a:pt x="190" y="328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 dirty="0"/>
            </a:p>
          </p:txBody>
        </p:sp>
        <p:sp>
          <p:nvSpPr>
            <p:cNvPr id="9" name="Freeform 94">
              <a:extLst>
                <a:ext uri="{FF2B5EF4-FFF2-40B4-BE49-F238E27FC236}">
                  <a16:creationId xmlns:a16="http://schemas.microsoft.com/office/drawing/2014/main" id="{1380271F-278A-4659-8739-5DD460EC6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474" y="1773181"/>
              <a:ext cx="441021" cy="483616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180" y="4"/>
                </a:cxn>
                <a:cxn ang="0">
                  <a:pos x="138" y="18"/>
                </a:cxn>
                <a:cxn ang="0">
                  <a:pos x="100" y="38"/>
                </a:cxn>
                <a:cxn ang="0">
                  <a:pos x="66" y="66"/>
                </a:cxn>
                <a:cxn ang="0">
                  <a:pos x="38" y="98"/>
                </a:cxn>
                <a:cxn ang="0">
                  <a:pos x="18" y="136"/>
                </a:cxn>
                <a:cxn ang="0">
                  <a:pos x="6" y="178"/>
                </a:cxn>
                <a:cxn ang="0">
                  <a:pos x="0" y="224"/>
                </a:cxn>
                <a:cxn ang="0">
                  <a:pos x="2" y="246"/>
                </a:cxn>
                <a:cxn ang="0">
                  <a:pos x="10" y="290"/>
                </a:cxn>
                <a:cxn ang="0">
                  <a:pos x="28" y="330"/>
                </a:cxn>
                <a:cxn ang="0">
                  <a:pos x="52" y="366"/>
                </a:cxn>
                <a:cxn ang="0">
                  <a:pos x="82" y="396"/>
                </a:cxn>
                <a:cxn ang="0">
                  <a:pos x="118" y="420"/>
                </a:cxn>
                <a:cxn ang="0">
                  <a:pos x="158" y="438"/>
                </a:cxn>
                <a:cxn ang="0">
                  <a:pos x="202" y="446"/>
                </a:cxn>
                <a:cxn ang="0">
                  <a:pos x="224" y="448"/>
                </a:cxn>
                <a:cxn ang="0">
                  <a:pos x="270" y="444"/>
                </a:cxn>
                <a:cxn ang="0">
                  <a:pos x="312" y="430"/>
                </a:cxn>
                <a:cxn ang="0">
                  <a:pos x="350" y="410"/>
                </a:cxn>
                <a:cxn ang="0">
                  <a:pos x="382" y="382"/>
                </a:cxn>
                <a:cxn ang="0">
                  <a:pos x="410" y="350"/>
                </a:cxn>
                <a:cxn ang="0">
                  <a:pos x="430" y="312"/>
                </a:cxn>
                <a:cxn ang="0">
                  <a:pos x="444" y="270"/>
                </a:cxn>
                <a:cxn ang="0">
                  <a:pos x="448" y="224"/>
                </a:cxn>
                <a:cxn ang="0">
                  <a:pos x="448" y="202"/>
                </a:cxn>
                <a:cxn ang="0">
                  <a:pos x="438" y="158"/>
                </a:cxn>
                <a:cxn ang="0">
                  <a:pos x="422" y="118"/>
                </a:cxn>
                <a:cxn ang="0">
                  <a:pos x="398" y="82"/>
                </a:cxn>
                <a:cxn ang="0">
                  <a:pos x="366" y="52"/>
                </a:cxn>
                <a:cxn ang="0">
                  <a:pos x="332" y="28"/>
                </a:cxn>
                <a:cxn ang="0">
                  <a:pos x="292" y="10"/>
                </a:cxn>
                <a:cxn ang="0">
                  <a:pos x="248" y="2"/>
                </a:cxn>
                <a:cxn ang="0">
                  <a:pos x="224" y="0"/>
                </a:cxn>
                <a:cxn ang="0">
                  <a:pos x="86" y="224"/>
                </a:cxn>
                <a:cxn ang="0">
                  <a:pos x="190" y="248"/>
                </a:cxn>
                <a:cxn ang="0">
                  <a:pos x="364" y="154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24" y="0"/>
                  </a:lnTo>
                  <a:lnTo>
                    <a:pt x="202" y="2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8" y="18"/>
                  </a:lnTo>
                  <a:lnTo>
                    <a:pt x="118" y="28"/>
                  </a:lnTo>
                  <a:lnTo>
                    <a:pt x="100" y="38"/>
                  </a:lnTo>
                  <a:lnTo>
                    <a:pt x="82" y="52"/>
                  </a:lnTo>
                  <a:lnTo>
                    <a:pt x="66" y="66"/>
                  </a:lnTo>
                  <a:lnTo>
                    <a:pt x="52" y="82"/>
                  </a:lnTo>
                  <a:lnTo>
                    <a:pt x="38" y="98"/>
                  </a:lnTo>
                  <a:lnTo>
                    <a:pt x="28" y="118"/>
                  </a:lnTo>
                  <a:lnTo>
                    <a:pt x="18" y="136"/>
                  </a:lnTo>
                  <a:lnTo>
                    <a:pt x="10" y="158"/>
                  </a:lnTo>
                  <a:lnTo>
                    <a:pt x="6" y="178"/>
                  </a:lnTo>
                  <a:lnTo>
                    <a:pt x="2" y="202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2" y="246"/>
                  </a:lnTo>
                  <a:lnTo>
                    <a:pt x="6" y="270"/>
                  </a:lnTo>
                  <a:lnTo>
                    <a:pt x="10" y="290"/>
                  </a:lnTo>
                  <a:lnTo>
                    <a:pt x="18" y="312"/>
                  </a:lnTo>
                  <a:lnTo>
                    <a:pt x="28" y="330"/>
                  </a:lnTo>
                  <a:lnTo>
                    <a:pt x="38" y="350"/>
                  </a:lnTo>
                  <a:lnTo>
                    <a:pt x="52" y="366"/>
                  </a:lnTo>
                  <a:lnTo>
                    <a:pt x="66" y="382"/>
                  </a:lnTo>
                  <a:lnTo>
                    <a:pt x="82" y="396"/>
                  </a:lnTo>
                  <a:lnTo>
                    <a:pt x="100" y="410"/>
                  </a:lnTo>
                  <a:lnTo>
                    <a:pt x="118" y="420"/>
                  </a:lnTo>
                  <a:lnTo>
                    <a:pt x="138" y="430"/>
                  </a:lnTo>
                  <a:lnTo>
                    <a:pt x="158" y="438"/>
                  </a:lnTo>
                  <a:lnTo>
                    <a:pt x="180" y="444"/>
                  </a:lnTo>
                  <a:lnTo>
                    <a:pt x="202" y="446"/>
                  </a:lnTo>
                  <a:lnTo>
                    <a:pt x="224" y="448"/>
                  </a:lnTo>
                  <a:lnTo>
                    <a:pt x="224" y="448"/>
                  </a:lnTo>
                  <a:lnTo>
                    <a:pt x="248" y="446"/>
                  </a:lnTo>
                  <a:lnTo>
                    <a:pt x="270" y="444"/>
                  </a:lnTo>
                  <a:lnTo>
                    <a:pt x="292" y="438"/>
                  </a:lnTo>
                  <a:lnTo>
                    <a:pt x="312" y="430"/>
                  </a:lnTo>
                  <a:lnTo>
                    <a:pt x="332" y="420"/>
                  </a:lnTo>
                  <a:lnTo>
                    <a:pt x="350" y="410"/>
                  </a:lnTo>
                  <a:lnTo>
                    <a:pt x="366" y="396"/>
                  </a:lnTo>
                  <a:lnTo>
                    <a:pt x="382" y="382"/>
                  </a:lnTo>
                  <a:lnTo>
                    <a:pt x="398" y="366"/>
                  </a:lnTo>
                  <a:lnTo>
                    <a:pt x="410" y="350"/>
                  </a:lnTo>
                  <a:lnTo>
                    <a:pt x="422" y="330"/>
                  </a:lnTo>
                  <a:lnTo>
                    <a:pt x="430" y="312"/>
                  </a:lnTo>
                  <a:lnTo>
                    <a:pt x="438" y="290"/>
                  </a:lnTo>
                  <a:lnTo>
                    <a:pt x="444" y="270"/>
                  </a:lnTo>
                  <a:lnTo>
                    <a:pt x="448" y="246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202"/>
                  </a:lnTo>
                  <a:lnTo>
                    <a:pt x="444" y="178"/>
                  </a:lnTo>
                  <a:lnTo>
                    <a:pt x="438" y="158"/>
                  </a:lnTo>
                  <a:lnTo>
                    <a:pt x="430" y="136"/>
                  </a:lnTo>
                  <a:lnTo>
                    <a:pt x="422" y="118"/>
                  </a:lnTo>
                  <a:lnTo>
                    <a:pt x="410" y="98"/>
                  </a:lnTo>
                  <a:lnTo>
                    <a:pt x="398" y="82"/>
                  </a:lnTo>
                  <a:lnTo>
                    <a:pt x="382" y="66"/>
                  </a:lnTo>
                  <a:lnTo>
                    <a:pt x="366" y="52"/>
                  </a:lnTo>
                  <a:lnTo>
                    <a:pt x="350" y="38"/>
                  </a:lnTo>
                  <a:lnTo>
                    <a:pt x="332" y="28"/>
                  </a:lnTo>
                  <a:lnTo>
                    <a:pt x="312" y="18"/>
                  </a:lnTo>
                  <a:lnTo>
                    <a:pt x="292" y="10"/>
                  </a:lnTo>
                  <a:lnTo>
                    <a:pt x="270" y="4"/>
                  </a:lnTo>
                  <a:lnTo>
                    <a:pt x="248" y="2"/>
                  </a:lnTo>
                  <a:lnTo>
                    <a:pt x="224" y="0"/>
                  </a:lnTo>
                  <a:lnTo>
                    <a:pt x="224" y="0"/>
                  </a:lnTo>
                  <a:close/>
                  <a:moveTo>
                    <a:pt x="190" y="328"/>
                  </a:moveTo>
                  <a:lnTo>
                    <a:pt x="86" y="224"/>
                  </a:lnTo>
                  <a:lnTo>
                    <a:pt x="126" y="184"/>
                  </a:lnTo>
                  <a:lnTo>
                    <a:pt x="190" y="248"/>
                  </a:lnTo>
                  <a:lnTo>
                    <a:pt x="324" y="114"/>
                  </a:lnTo>
                  <a:lnTo>
                    <a:pt x="364" y="154"/>
                  </a:lnTo>
                  <a:lnTo>
                    <a:pt x="190" y="328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 dirty="0"/>
            </a:p>
          </p:txBody>
        </p:sp>
        <p:sp>
          <p:nvSpPr>
            <p:cNvPr id="10" name="Freeform 94">
              <a:extLst>
                <a:ext uri="{FF2B5EF4-FFF2-40B4-BE49-F238E27FC236}">
                  <a16:creationId xmlns:a16="http://schemas.microsoft.com/office/drawing/2014/main" id="{544507EE-D14E-4389-930B-4CACE25FE6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188" y="5513424"/>
              <a:ext cx="441021" cy="483616"/>
            </a:xfrm>
            <a:custGeom>
              <a:avLst/>
              <a:gdLst/>
              <a:ahLst/>
              <a:cxnLst>
                <a:cxn ang="0">
                  <a:pos x="224" y="0"/>
                </a:cxn>
                <a:cxn ang="0">
                  <a:pos x="180" y="4"/>
                </a:cxn>
                <a:cxn ang="0">
                  <a:pos x="138" y="18"/>
                </a:cxn>
                <a:cxn ang="0">
                  <a:pos x="100" y="38"/>
                </a:cxn>
                <a:cxn ang="0">
                  <a:pos x="66" y="66"/>
                </a:cxn>
                <a:cxn ang="0">
                  <a:pos x="38" y="98"/>
                </a:cxn>
                <a:cxn ang="0">
                  <a:pos x="18" y="136"/>
                </a:cxn>
                <a:cxn ang="0">
                  <a:pos x="6" y="178"/>
                </a:cxn>
                <a:cxn ang="0">
                  <a:pos x="0" y="224"/>
                </a:cxn>
                <a:cxn ang="0">
                  <a:pos x="2" y="246"/>
                </a:cxn>
                <a:cxn ang="0">
                  <a:pos x="10" y="290"/>
                </a:cxn>
                <a:cxn ang="0">
                  <a:pos x="28" y="330"/>
                </a:cxn>
                <a:cxn ang="0">
                  <a:pos x="52" y="366"/>
                </a:cxn>
                <a:cxn ang="0">
                  <a:pos x="82" y="396"/>
                </a:cxn>
                <a:cxn ang="0">
                  <a:pos x="118" y="420"/>
                </a:cxn>
                <a:cxn ang="0">
                  <a:pos x="158" y="438"/>
                </a:cxn>
                <a:cxn ang="0">
                  <a:pos x="202" y="446"/>
                </a:cxn>
                <a:cxn ang="0">
                  <a:pos x="224" y="448"/>
                </a:cxn>
                <a:cxn ang="0">
                  <a:pos x="270" y="444"/>
                </a:cxn>
                <a:cxn ang="0">
                  <a:pos x="312" y="430"/>
                </a:cxn>
                <a:cxn ang="0">
                  <a:pos x="350" y="410"/>
                </a:cxn>
                <a:cxn ang="0">
                  <a:pos x="382" y="382"/>
                </a:cxn>
                <a:cxn ang="0">
                  <a:pos x="410" y="350"/>
                </a:cxn>
                <a:cxn ang="0">
                  <a:pos x="430" y="312"/>
                </a:cxn>
                <a:cxn ang="0">
                  <a:pos x="444" y="270"/>
                </a:cxn>
                <a:cxn ang="0">
                  <a:pos x="448" y="224"/>
                </a:cxn>
                <a:cxn ang="0">
                  <a:pos x="448" y="202"/>
                </a:cxn>
                <a:cxn ang="0">
                  <a:pos x="438" y="158"/>
                </a:cxn>
                <a:cxn ang="0">
                  <a:pos x="422" y="118"/>
                </a:cxn>
                <a:cxn ang="0">
                  <a:pos x="398" y="82"/>
                </a:cxn>
                <a:cxn ang="0">
                  <a:pos x="366" y="52"/>
                </a:cxn>
                <a:cxn ang="0">
                  <a:pos x="332" y="28"/>
                </a:cxn>
                <a:cxn ang="0">
                  <a:pos x="292" y="10"/>
                </a:cxn>
                <a:cxn ang="0">
                  <a:pos x="248" y="2"/>
                </a:cxn>
                <a:cxn ang="0">
                  <a:pos x="224" y="0"/>
                </a:cxn>
                <a:cxn ang="0">
                  <a:pos x="86" y="224"/>
                </a:cxn>
                <a:cxn ang="0">
                  <a:pos x="190" y="248"/>
                </a:cxn>
                <a:cxn ang="0">
                  <a:pos x="364" y="154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lnTo>
                    <a:pt x="224" y="0"/>
                  </a:lnTo>
                  <a:lnTo>
                    <a:pt x="202" y="2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8" y="18"/>
                  </a:lnTo>
                  <a:lnTo>
                    <a:pt x="118" y="28"/>
                  </a:lnTo>
                  <a:lnTo>
                    <a:pt x="100" y="38"/>
                  </a:lnTo>
                  <a:lnTo>
                    <a:pt x="82" y="52"/>
                  </a:lnTo>
                  <a:lnTo>
                    <a:pt x="66" y="66"/>
                  </a:lnTo>
                  <a:lnTo>
                    <a:pt x="52" y="82"/>
                  </a:lnTo>
                  <a:lnTo>
                    <a:pt x="38" y="98"/>
                  </a:lnTo>
                  <a:lnTo>
                    <a:pt x="28" y="118"/>
                  </a:lnTo>
                  <a:lnTo>
                    <a:pt x="18" y="136"/>
                  </a:lnTo>
                  <a:lnTo>
                    <a:pt x="10" y="158"/>
                  </a:lnTo>
                  <a:lnTo>
                    <a:pt x="6" y="178"/>
                  </a:lnTo>
                  <a:lnTo>
                    <a:pt x="2" y="202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2" y="246"/>
                  </a:lnTo>
                  <a:lnTo>
                    <a:pt x="6" y="270"/>
                  </a:lnTo>
                  <a:lnTo>
                    <a:pt x="10" y="290"/>
                  </a:lnTo>
                  <a:lnTo>
                    <a:pt x="18" y="312"/>
                  </a:lnTo>
                  <a:lnTo>
                    <a:pt x="28" y="330"/>
                  </a:lnTo>
                  <a:lnTo>
                    <a:pt x="38" y="350"/>
                  </a:lnTo>
                  <a:lnTo>
                    <a:pt x="52" y="366"/>
                  </a:lnTo>
                  <a:lnTo>
                    <a:pt x="66" y="382"/>
                  </a:lnTo>
                  <a:lnTo>
                    <a:pt x="82" y="396"/>
                  </a:lnTo>
                  <a:lnTo>
                    <a:pt x="100" y="410"/>
                  </a:lnTo>
                  <a:lnTo>
                    <a:pt x="118" y="420"/>
                  </a:lnTo>
                  <a:lnTo>
                    <a:pt x="138" y="430"/>
                  </a:lnTo>
                  <a:lnTo>
                    <a:pt x="158" y="438"/>
                  </a:lnTo>
                  <a:lnTo>
                    <a:pt x="180" y="444"/>
                  </a:lnTo>
                  <a:lnTo>
                    <a:pt x="202" y="446"/>
                  </a:lnTo>
                  <a:lnTo>
                    <a:pt x="224" y="448"/>
                  </a:lnTo>
                  <a:lnTo>
                    <a:pt x="224" y="448"/>
                  </a:lnTo>
                  <a:lnTo>
                    <a:pt x="248" y="446"/>
                  </a:lnTo>
                  <a:lnTo>
                    <a:pt x="270" y="444"/>
                  </a:lnTo>
                  <a:lnTo>
                    <a:pt x="292" y="438"/>
                  </a:lnTo>
                  <a:lnTo>
                    <a:pt x="312" y="430"/>
                  </a:lnTo>
                  <a:lnTo>
                    <a:pt x="332" y="420"/>
                  </a:lnTo>
                  <a:lnTo>
                    <a:pt x="350" y="410"/>
                  </a:lnTo>
                  <a:lnTo>
                    <a:pt x="366" y="396"/>
                  </a:lnTo>
                  <a:lnTo>
                    <a:pt x="382" y="382"/>
                  </a:lnTo>
                  <a:lnTo>
                    <a:pt x="398" y="366"/>
                  </a:lnTo>
                  <a:lnTo>
                    <a:pt x="410" y="350"/>
                  </a:lnTo>
                  <a:lnTo>
                    <a:pt x="422" y="330"/>
                  </a:lnTo>
                  <a:lnTo>
                    <a:pt x="430" y="312"/>
                  </a:lnTo>
                  <a:lnTo>
                    <a:pt x="438" y="290"/>
                  </a:lnTo>
                  <a:lnTo>
                    <a:pt x="444" y="270"/>
                  </a:lnTo>
                  <a:lnTo>
                    <a:pt x="448" y="246"/>
                  </a:lnTo>
                  <a:lnTo>
                    <a:pt x="448" y="224"/>
                  </a:lnTo>
                  <a:lnTo>
                    <a:pt x="448" y="224"/>
                  </a:lnTo>
                  <a:lnTo>
                    <a:pt x="448" y="202"/>
                  </a:lnTo>
                  <a:lnTo>
                    <a:pt x="444" y="178"/>
                  </a:lnTo>
                  <a:lnTo>
                    <a:pt x="438" y="158"/>
                  </a:lnTo>
                  <a:lnTo>
                    <a:pt x="430" y="136"/>
                  </a:lnTo>
                  <a:lnTo>
                    <a:pt x="422" y="118"/>
                  </a:lnTo>
                  <a:lnTo>
                    <a:pt x="410" y="98"/>
                  </a:lnTo>
                  <a:lnTo>
                    <a:pt x="398" y="82"/>
                  </a:lnTo>
                  <a:lnTo>
                    <a:pt x="382" y="66"/>
                  </a:lnTo>
                  <a:lnTo>
                    <a:pt x="366" y="52"/>
                  </a:lnTo>
                  <a:lnTo>
                    <a:pt x="350" y="38"/>
                  </a:lnTo>
                  <a:lnTo>
                    <a:pt x="332" y="28"/>
                  </a:lnTo>
                  <a:lnTo>
                    <a:pt x="312" y="18"/>
                  </a:lnTo>
                  <a:lnTo>
                    <a:pt x="292" y="10"/>
                  </a:lnTo>
                  <a:lnTo>
                    <a:pt x="270" y="4"/>
                  </a:lnTo>
                  <a:lnTo>
                    <a:pt x="248" y="2"/>
                  </a:lnTo>
                  <a:lnTo>
                    <a:pt x="224" y="0"/>
                  </a:lnTo>
                  <a:lnTo>
                    <a:pt x="224" y="0"/>
                  </a:lnTo>
                  <a:close/>
                  <a:moveTo>
                    <a:pt x="190" y="328"/>
                  </a:moveTo>
                  <a:lnTo>
                    <a:pt x="86" y="224"/>
                  </a:lnTo>
                  <a:lnTo>
                    <a:pt x="126" y="184"/>
                  </a:lnTo>
                  <a:lnTo>
                    <a:pt x="190" y="248"/>
                  </a:lnTo>
                  <a:lnTo>
                    <a:pt x="324" y="114"/>
                  </a:lnTo>
                  <a:lnTo>
                    <a:pt x="364" y="154"/>
                  </a:lnTo>
                  <a:lnTo>
                    <a:pt x="190" y="328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97346F1-AE35-485D-82EC-649E2360A8DE}"/>
              </a:ext>
            </a:extLst>
          </p:cNvPr>
          <p:cNvGrpSpPr/>
          <p:nvPr/>
        </p:nvGrpSpPr>
        <p:grpSpPr>
          <a:xfrm>
            <a:off x="252566" y="195058"/>
            <a:ext cx="3985138" cy="1348763"/>
            <a:chOff x="400049" y="1137262"/>
            <a:chExt cx="6238875" cy="1348763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1CFF96B9-B8C0-48EC-9497-4D0FF418860A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F9C63EC-39E8-445B-8860-A192EF103ED1}"/>
                </a:ext>
              </a:extLst>
            </p:cNvPr>
            <p:cNvSpPr/>
            <p:nvPr/>
          </p:nvSpPr>
          <p:spPr>
            <a:xfrm>
              <a:off x="744318" y="1170357"/>
              <a:ext cx="5309678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變數解釋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73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C5C39E1F-FBA0-4A31-8EC0-745AF6D69ABC}"/>
              </a:ext>
            </a:extLst>
          </p:cNvPr>
          <p:cNvGrpSpPr/>
          <p:nvPr/>
        </p:nvGrpSpPr>
        <p:grpSpPr>
          <a:xfrm>
            <a:off x="400049" y="425643"/>
            <a:ext cx="6238875" cy="1348763"/>
            <a:chOff x="400049" y="1137262"/>
            <a:chExt cx="6238875" cy="1348763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18C0E5B0-FCDC-4737-9F7E-0EBBA9905E23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44320" y="1137262"/>
              <a:ext cx="5570756" cy="12926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基本統計量分析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內容版面配置區 3">
                <a:extLst>
                  <a:ext uri="{FF2B5EF4-FFF2-40B4-BE49-F238E27FC236}">
                    <a16:creationId xmlns:a16="http://schemas.microsoft.com/office/drawing/2014/main" id="{93B894C6-53A8-4D98-88AB-C24A62FC5B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0397793"/>
                  </p:ext>
                </p:extLst>
              </p:nvPr>
            </p:nvGraphicFramePr>
            <p:xfrm>
              <a:off x="1700675" y="2241501"/>
              <a:ext cx="8953500" cy="4203216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736398">
                      <a:extLst>
                        <a:ext uri="{9D8B030D-6E8A-4147-A177-3AD203B41FA5}">
                          <a16:colId xmlns:a16="http://schemas.microsoft.com/office/drawing/2014/main" val="2833823924"/>
                        </a:ext>
                      </a:extLst>
                    </a:gridCol>
                    <a:gridCol w="1866462">
                      <a:extLst>
                        <a:ext uri="{9D8B030D-6E8A-4147-A177-3AD203B41FA5}">
                          <a16:colId xmlns:a16="http://schemas.microsoft.com/office/drawing/2014/main" val="3027121766"/>
                        </a:ext>
                      </a:extLst>
                    </a:gridCol>
                    <a:gridCol w="576173">
                      <a:extLst>
                        <a:ext uri="{9D8B030D-6E8A-4147-A177-3AD203B41FA5}">
                          <a16:colId xmlns:a16="http://schemas.microsoft.com/office/drawing/2014/main" val="3030346924"/>
                        </a:ext>
                      </a:extLst>
                    </a:gridCol>
                    <a:gridCol w="1247845">
                      <a:extLst>
                        <a:ext uri="{9D8B030D-6E8A-4147-A177-3AD203B41FA5}">
                          <a16:colId xmlns:a16="http://schemas.microsoft.com/office/drawing/2014/main" val="3577730192"/>
                        </a:ext>
                      </a:extLst>
                    </a:gridCol>
                    <a:gridCol w="1247845">
                      <a:extLst>
                        <a:ext uri="{9D8B030D-6E8A-4147-A177-3AD203B41FA5}">
                          <a16:colId xmlns:a16="http://schemas.microsoft.com/office/drawing/2014/main" val="3158349393"/>
                        </a:ext>
                      </a:extLst>
                    </a:gridCol>
                    <a:gridCol w="1104598">
                      <a:extLst>
                        <a:ext uri="{9D8B030D-6E8A-4147-A177-3AD203B41FA5}">
                          <a16:colId xmlns:a16="http://schemas.microsoft.com/office/drawing/2014/main" val="4071434506"/>
                        </a:ext>
                      </a:extLst>
                    </a:gridCol>
                    <a:gridCol w="1077009">
                      <a:extLst>
                        <a:ext uri="{9D8B030D-6E8A-4147-A177-3AD203B41FA5}">
                          <a16:colId xmlns:a16="http://schemas.microsoft.com/office/drawing/2014/main" val="1425096429"/>
                        </a:ext>
                      </a:extLst>
                    </a:gridCol>
                    <a:gridCol w="1097170">
                      <a:extLst>
                        <a:ext uri="{9D8B030D-6E8A-4147-A177-3AD203B41FA5}">
                          <a16:colId xmlns:a16="http://schemas.microsoft.com/office/drawing/2014/main" val="2898691029"/>
                        </a:ext>
                      </a:extLst>
                    </a:gridCol>
                  </a:tblGrid>
                  <a:tr h="515233">
                    <a:tc gridSpan="8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基本統計量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6871907"/>
                      </a:ext>
                    </a:extLst>
                  </a:tr>
                  <a:tr h="57850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變數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標籤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N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平均值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標準差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總和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最小值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最大值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47318601"/>
                      </a:ext>
                    </a:extLst>
                  </a:tr>
                  <a:tr h="51523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Y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懸浮微粒</a:t>
                          </a:r>
                          <a:r>
                            <a:rPr lang="en-US" sz="1600" kern="100" dirty="0">
                              <a:effectLst/>
                            </a:rPr>
                            <a:t>PM10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66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48.75758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16.40175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3218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24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85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05955014"/>
                      </a:ext>
                    </a:extLst>
                  </a:tr>
                  <a:tr h="51523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二氧化硫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SO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66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2.67727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0.83053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176.7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1.2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5.2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7786201"/>
                      </a:ext>
                    </a:extLst>
                  </a:tr>
                  <a:tr h="53331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一氧化碳</a:t>
                          </a:r>
                          <a:r>
                            <a:rPr lang="en-US" sz="1600" kern="100">
                              <a:effectLst/>
                            </a:rPr>
                            <a:t>CO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66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0.32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0.06714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21.12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0.11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0.62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35433360"/>
                      </a:ext>
                    </a:extLst>
                  </a:tr>
                  <a:tr h="51523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altLang="en-US" sz="1600" kern="100" dirty="0">
                              <a:effectLst/>
                            </a:rPr>
                            <a:t>氮氧化物</a:t>
                          </a:r>
                          <a:r>
                            <a:rPr lang="en-US" sz="1600" kern="100" dirty="0">
                              <a:effectLst/>
                            </a:rPr>
                            <a:t>NOx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66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13.0697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4.70744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862.6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2.98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24.08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60963741"/>
                      </a:ext>
                    </a:extLst>
                  </a:tr>
                  <a:tr h="51523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一氧化氮</a:t>
                          </a:r>
                          <a:r>
                            <a:rPr lang="en-US" sz="1600" kern="100">
                              <a:effectLst/>
                            </a:rPr>
                            <a:t>NO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66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2.21253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1.04011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140.27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0.59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5.7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5648488"/>
                      </a:ext>
                    </a:extLst>
                  </a:tr>
                  <a:tr h="51523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二氧化氮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66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10.94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4.05813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722.04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2.27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20.25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916323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內容版面配置區 3">
                <a:extLst>
                  <a:ext uri="{FF2B5EF4-FFF2-40B4-BE49-F238E27FC236}">
                    <a16:creationId xmlns:a16="http://schemas.microsoft.com/office/drawing/2014/main" id="{93B894C6-53A8-4D98-88AB-C24A62FC5B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0397793"/>
                  </p:ext>
                </p:extLst>
              </p:nvPr>
            </p:nvGraphicFramePr>
            <p:xfrm>
              <a:off x="1700675" y="2241501"/>
              <a:ext cx="8953500" cy="4203216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736398">
                      <a:extLst>
                        <a:ext uri="{9D8B030D-6E8A-4147-A177-3AD203B41FA5}">
                          <a16:colId xmlns:a16="http://schemas.microsoft.com/office/drawing/2014/main" val="2833823924"/>
                        </a:ext>
                      </a:extLst>
                    </a:gridCol>
                    <a:gridCol w="1866462">
                      <a:extLst>
                        <a:ext uri="{9D8B030D-6E8A-4147-A177-3AD203B41FA5}">
                          <a16:colId xmlns:a16="http://schemas.microsoft.com/office/drawing/2014/main" val="3027121766"/>
                        </a:ext>
                      </a:extLst>
                    </a:gridCol>
                    <a:gridCol w="576173">
                      <a:extLst>
                        <a:ext uri="{9D8B030D-6E8A-4147-A177-3AD203B41FA5}">
                          <a16:colId xmlns:a16="http://schemas.microsoft.com/office/drawing/2014/main" val="3030346924"/>
                        </a:ext>
                      </a:extLst>
                    </a:gridCol>
                    <a:gridCol w="1247845">
                      <a:extLst>
                        <a:ext uri="{9D8B030D-6E8A-4147-A177-3AD203B41FA5}">
                          <a16:colId xmlns:a16="http://schemas.microsoft.com/office/drawing/2014/main" val="3577730192"/>
                        </a:ext>
                      </a:extLst>
                    </a:gridCol>
                    <a:gridCol w="1247845">
                      <a:extLst>
                        <a:ext uri="{9D8B030D-6E8A-4147-A177-3AD203B41FA5}">
                          <a16:colId xmlns:a16="http://schemas.microsoft.com/office/drawing/2014/main" val="3158349393"/>
                        </a:ext>
                      </a:extLst>
                    </a:gridCol>
                    <a:gridCol w="1104598">
                      <a:extLst>
                        <a:ext uri="{9D8B030D-6E8A-4147-A177-3AD203B41FA5}">
                          <a16:colId xmlns:a16="http://schemas.microsoft.com/office/drawing/2014/main" val="4071434506"/>
                        </a:ext>
                      </a:extLst>
                    </a:gridCol>
                    <a:gridCol w="1077009">
                      <a:extLst>
                        <a:ext uri="{9D8B030D-6E8A-4147-A177-3AD203B41FA5}">
                          <a16:colId xmlns:a16="http://schemas.microsoft.com/office/drawing/2014/main" val="1425096429"/>
                        </a:ext>
                      </a:extLst>
                    </a:gridCol>
                    <a:gridCol w="1097170">
                      <a:extLst>
                        <a:ext uri="{9D8B030D-6E8A-4147-A177-3AD203B41FA5}">
                          <a16:colId xmlns:a16="http://schemas.microsoft.com/office/drawing/2014/main" val="2898691029"/>
                        </a:ext>
                      </a:extLst>
                    </a:gridCol>
                  </a:tblGrid>
                  <a:tr h="515233">
                    <a:tc gridSpan="8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基本統計量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6871907"/>
                      </a:ext>
                    </a:extLst>
                  </a:tr>
                  <a:tr h="57850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變數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標籤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N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平均值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標準差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總和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最小值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最大值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47318601"/>
                      </a:ext>
                    </a:extLst>
                  </a:tr>
                  <a:tr h="51523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Y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 dirty="0">
                              <a:effectLst/>
                            </a:rPr>
                            <a:t>懸浮微粒</a:t>
                          </a:r>
                          <a:r>
                            <a:rPr lang="en-US" sz="1600" kern="100" dirty="0">
                              <a:effectLst/>
                            </a:rPr>
                            <a:t>PM10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66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48.75758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16.40175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3218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24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85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05955014"/>
                      </a:ext>
                    </a:extLst>
                  </a:tr>
                  <a:tr h="51523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26" t="-316667" r="-1118182" b="-4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9869" t="-316667" r="-342157" b="-4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66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2.67727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0.83053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176.7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1.2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5.2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7786201"/>
                      </a:ext>
                    </a:extLst>
                  </a:tr>
                  <a:tr h="53331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26" t="-397727" r="-1118182" b="-2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一氧化碳</a:t>
                          </a:r>
                          <a:r>
                            <a:rPr lang="en-US" sz="1600" kern="100">
                              <a:effectLst/>
                            </a:rPr>
                            <a:t>CO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66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0.32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0.06714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21.12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0.11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0.62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35433360"/>
                      </a:ext>
                    </a:extLst>
                  </a:tr>
                  <a:tr h="51523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26" t="-515294" r="-1118182" b="-2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altLang="en-US" sz="1600" kern="100" dirty="0">
                              <a:effectLst/>
                            </a:rPr>
                            <a:t>氮氧化物</a:t>
                          </a:r>
                          <a:r>
                            <a:rPr lang="en-US" sz="1600" kern="100" dirty="0">
                              <a:effectLst/>
                            </a:rPr>
                            <a:t>NOx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66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13.0697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4.70744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862.6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2.98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24.08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60963741"/>
                      </a:ext>
                    </a:extLst>
                  </a:tr>
                  <a:tr h="51523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26" t="-622619" r="-1118182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1600" kern="100">
                              <a:effectLst/>
                            </a:rPr>
                            <a:t>一氧化氮</a:t>
                          </a:r>
                          <a:r>
                            <a:rPr lang="en-US" sz="1600" kern="100">
                              <a:effectLst/>
                            </a:rPr>
                            <a:t>NO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66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2.21253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1.04011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140.27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0.59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5.7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5648488"/>
                      </a:ext>
                    </a:extLst>
                  </a:tr>
                  <a:tr h="51523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26" t="-714118" r="-1118182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9869" t="-714118" r="-342157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66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10.94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4.05813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722.04</a:t>
                          </a:r>
                          <a:endParaRPr lang="zh-TW" sz="1600" kern="10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2.27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20.25</a:t>
                          </a:r>
                          <a:endParaRPr lang="zh-TW" sz="16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916323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61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6EAA6492-052A-4691-80EE-9A1390680A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54" y="3193733"/>
            <a:ext cx="5083521" cy="3578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80DE565-CEB1-492C-B6E5-8A212F00F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16" y="3193736"/>
            <a:ext cx="5178284" cy="3578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0DF7FFF5-DF69-43F1-BFC1-04F179936B43}"/>
              </a:ext>
            </a:extLst>
          </p:cNvPr>
          <p:cNvGrpSpPr/>
          <p:nvPr/>
        </p:nvGrpSpPr>
        <p:grpSpPr>
          <a:xfrm>
            <a:off x="383689" y="1623850"/>
            <a:ext cx="5563408" cy="1877918"/>
            <a:chOff x="7000448" y="1759156"/>
            <a:chExt cx="4407385" cy="1877918"/>
          </a:xfrm>
        </p:grpSpPr>
        <p:sp>
          <p:nvSpPr>
            <p:cNvPr id="9" name="矩形 8"/>
            <p:cNvSpPr/>
            <p:nvPr/>
          </p:nvSpPr>
          <p:spPr>
            <a:xfrm flipV="1">
              <a:off x="7060855" y="1759156"/>
              <a:ext cx="765739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872924" y="1804317"/>
              <a:ext cx="2986715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二氧化硫與</a:t>
              </a:r>
              <a:r>
                <a:rPr lang="en-US" altLang="zh-TW" sz="2000" b="1" dirty="0">
                  <a:solidFill>
                    <a:schemeClr val="accent2">
                      <a:lumMod val="75000"/>
                    </a:schemeClr>
                  </a:solidFill>
                </a:rPr>
                <a:t>PM10</a:t>
              </a:r>
              <a:r>
                <a:rPr lang="zh-TW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散佈圖</a:t>
              </a:r>
              <a:endParaRPr lang="en-US" altLang="zh-CN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00448" y="1759156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8"/>
                <p:cNvSpPr txBox="1"/>
                <p:nvPr/>
              </p:nvSpPr>
              <p:spPr>
                <a:xfrm>
                  <a:off x="7816696" y="2295553"/>
                  <a:ext cx="3591137" cy="13415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濃度偏高時，無明顯線性關係，當觀測值集中於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濃度</a:t>
                  </a:r>
                  <a:r>
                    <a:rPr lang="en-US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1.6 ~ 3.6</a:t>
                  </a:r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之間時，</a:t>
                  </a:r>
                  <a:r>
                    <a:rPr lang="en-US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PM10</a:t>
                  </a:r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有明顯的上升趨勢，因此判斷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與</a:t>
                  </a:r>
                  <a:r>
                    <a:rPr lang="en-US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PM10</a:t>
                  </a:r>
                  <a:r>
                    <a:rPr lang="zh-TW" altLang="zh-TW" sz="16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大致呈現正相關。</a:t>
                  </a:r>
                  <a:endParaRPr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0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6696" y="2295553"/>
                  <a:ext cx="3591137" cy="1341521"/>
                </a:xfrm>
                <a:prstGeom prst="rect">
                  <a:avLst/>
                </a:prstGeom>
                <a:blipFill>
                  <a:blip r:embed="rId5"/>
                  <a:stretch>
                    <a:fillRect l="-80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C7A904D-F37F-4C8C-91C3-29AEF192C445}"/>
              </a:ext>
            </a:extLst>
          </p:cNvPr>
          <p:cNvGrpSpPr/>
          <p:nvPr/>
        </p:nvGrpSpPr>
        <p:grpSpPr>
          <a:xfrm>
            <a:off x="6695648" y="1623850"/>
            <a:ext cx="4781977" cy="1545039"/>
            <a:chOff x="6695648" y="1623850"/>
            <a:chExt cx="4781977" cy="1545039"/>
          </a:xfrm>
        </p:grpSpPr>
        <p:sp>
          <p:nvSpPr>
            <p:cNvPr id="13" name="矩形 12"/>
            <p:cNvSpPr/>
            <p:nvPr/>
          </p:nvSpPr>
          <p:spPr>
            <a:xfrm flipV="1">
              <a:off x="6756055" y="1623850"/>
              <a:ext cx="765739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8"/>
            <p:cNvSpPr txBox="1"/>
            <p:nvPr/>
          </p:nvSpPr>
          <p:spPr>
            <a:xfrm>
              <a:off x="7511897" y="2116293"/>
              <a:ext cx="396572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PM10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間無明顯的線性關係，觀測值分布較集中於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 0.2~0.5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之間，推測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者間的線性關係受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</a:t>
              </a:r>
              <a:r>
                <a:rPr lang="zh-TW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的濃度間隔較大影響。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568124" y="1669011"/>
              <a:ext cx="2986715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一氧化碳與</a:t>
              </a:r>
              <a:r>
                <a:rPr lang="en-US" altLang="zh-TW" sz="2000" b="1" dirty="0">
                  <a:solidFill>
                    <a:schemeClr val="accent2">
                      <a:lumMod val="75000"/>
                    </a:schemeClr>
                  </a:solidFill>
                </a:rPr>
                <a:t>PM10</a:t>
              </a:r>
              <a:r>
                <a:rPr lang="zh-TW" alt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散佈圖</a:t>
              </a:r>
              <a:endParaRPr lang="en-US" altLang="zh-CN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5648" y="1623850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/>
                  </a:solidFill>
                </a:rPr>
                <a:t>02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0C2031F-1D63-4B9B-925F-249E83C28A97}"/>
              </a:ext>
            </a:extLst>
          </p:cNvPr>
          <p:cNvGrpSpPr/>
          <p:nvPr/>
        </p:nvGrpSpPr>
        <p:grpSpPr>
          <a:xfrm>
            <a:off x="219075" y="90539"/>
            <a:ext cx="3495676" cy="1348763"/>
            <a:chOff x="400049" y="1137262"/>
            <a:chExt cx="6238875" cy="1348763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F7153429-66FE-483D-80B2-807D95181CC5}"/>
                </a:ext>
              </a:extLst>
            </p:cNvPr>
            <p:cNvSpPr/>
            <p:nvPr/>
          </p:nvSpPr>
          <p:spPr>
            <a:xfrm>
              <a:off x="400049" y="1137262"/>
              <a:ext cx="6238875" cy="13487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D08DDE-5DAB-4CF0-A1E3-CD151EFF825B}"/>
                </a:ext>
              </a:extLst>
            </p:cNvPr>
            <p:cNvSpPr/>
            <p:nvPr/>
          </p:nvSpPr>
          <p:spPr>
            <a:xfrm>
              <a:off x="1294816" y="1186172"/>
              <a:ext cx="4449340" cy="11691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TW" altLang="en-US" sz="6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散佈圖</a:t>
              </a:r>
              <a:endParaRPr lang="en-US" altLang="zh-CN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777</TotalTime>
  <Words>2439</Words>
  <Application>Microsoft Office PowerPoint</Application>
  <PresentationFormat>寬螢幕</PresentationFormat>
  <Paragraphs>495</Paragraphs>
  <Slides>47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47</vt:i4>
      </vt:variant>
    </vt:vector>
  </HeadingPairs>
  <TitlesOfParts>
    <vt:vector size="62" baseType="lpstr">
      <vt:lpstr>Microsoft YaHei</vt:lpstr>
      <vt:lpstr>Microsoft YaHei</vt:lpstr>
      <vt:lpstr>宋体</vt:lpstr>
      <vt:lpstr>華康仿宋體W4</vt:lpstr>
      <vt:lpstr>微軟正黑體</vt:lpstr>
      <vt:lpstr>新細明體</vt:lpstr>
      <vt:lpstr>標楷體</vt:lpstr>
      <vt:lpstr>Arial</vt:lpstr>
      <vt:lpstr>Calibri</vt:lpstr>
      <vt:lpstr>Cambria Math</vt:lpstr>
      <vt:lpstr>Century Gothic</vt:lpstr>
      <vt:lpstr>Segoe UI Light</vt:lpstr>
      <vt:lpstr>Times New Roman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劉佩萱</cp:lastModifiedBy>
  <cp:revision>162</cp:revision>
  <dcterms:created xsi:type="dcterms:W3CDTF">2015-08-18T02:51:41Z</dcterms:created>
  <dcterms:modified xsi:type="dcterms:W3CDTF">2018-01-09T16:45:45Z</dcterms:modified>
  <cp:category/>
</cp:coreProperties>
</file>